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handoutMasterIdLst>
    <p:handoutMasterId r:id="rId42"/>
  </p:handoutMasterIdLst>
  <p:sldIdLst>
    <p:sldId id="813" r:id="rId2"/>
    <p:sldId id="814" r:id="rId3"/>
    <p:sldId id="815" r:id="rId4"/>
    <p:sldId id="822" r:id="rId5"/>
    <p:sldId id="818" r:id="rId6"/>
    <p:sldId id="824" r:id="rId7"/>
    <p:sldId id="826" r:id="rId8"/>
    <p:sldId id="827" r:id="rId9"/>
    <p:sldId id="789" r:id="rId10"/>
    <p:sldId id="791" r:id="rId11"/>
    <p:sldId id="781" r:id="rId12"/>
    <p:sldId id="783" r:id="rId13"/>
    <p:sldId id="816" r:id="rId14"/>
    <p:sldId id="785" r:id="rId15"/>
    <p:sldId id="820" r:id="rId16"/>
    <p:sldId id="821" r:id="rId17"/>
    <p:sldId id="823" r:id="rId18"/>
    <p:sldId id="817" r:id="rId19"/>
    <p:sldId id="506" r:id="rId20"/>
    <p:sldId id="752" r:id="rId21"/>
    <p:sldId id="797" r:id="rId22"/>
    <p:sldId id="592" r:id="rId23"/>
    <p:sldId id="661" r:id="rId24"/>
    <p:sldId id="576" r:id="rId25"/>
    <p:sldId id="829" r:id="rId26"/>
    <p:sldId id="691" r:id="rId27"/>
    <p:sldId id="692" r:id="rId28"/>
    <p:sldId id="693" r:id="rId29"/>
    <p:sldId id="694" r:id="rId30"/>
    <p:sldId id="695" r:id="rId31"/>
    <p:sldId id="759" r:id="rId32"/>
    <p:sldId id="802" r:id="rId33"/>
    <p:sldId id="708" r:id="rId34"/>
    <p:sldId id="747" r:id="rId35"/>
    <p:sldId id="762" r:id="rId36"/>
    <p:sldId id="769" r:id="rId37"/>
    <p:sldId id="771" r:id="rId38"/>
    <p:sldId id="772" r:id="rId39"/>
    <p:sldId id="830" r:id="rId4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9025E"/>
    <a:srgbClr val="004821"/>
    <a:srgbClr val="206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1474" autoAdjust="0"/>
  </p:normalViewPr>
  <p:slideViewPr>
    <p:cSldViewPr showGuides="1"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D7B4A-435B-45B7-B070-F108B29BDC4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5799-14D2-4DFE-B3A0-0B8F03E343E0}">
      <dgm:prSet phldrT="[Текст]"/>
      <dgm:spPr>
        <a:solidFill>
          <a:schemeClr val="bg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Виды аттестации</a:t>
          </a:r>
          <a:endParaRPr lang="ru-RU" b="1" dirty="0">
            <a:solidFill>
              <a:srgbClr val="FF0000"/>
            </a:solidFill>
          </a:endParaRPr>
        </a:p>
      </dgm:t>
    </dgm:pt>
    <dgm:pt modelId="{C2B330A9-E37A-407F-B1D3-9A40486E504B}" type="parTrans" cxnId="{2C1DF0EC-AFB4-4131-97D7-B06D3FD9DCC2}">
      <dgm:prSet/>
      <dgm:spPr/>
      <dgm:t>
        <a:bodyPr/>
        <a:lstStyle/>
        <a:p>
          <a:endParaRPr lang="ru-RU"/>
        </a:p>
      </dgm:t>
    </dgm:pt>
    <dgm:pt modelId="{84990D84-5B5B-4ABE-B7ED-335A3F2C9343}" type="sibTrans" cxnId="{2C1DF0EC-AFB4-4131-97D7-B06D3FD9DCC2}">
      <dgm:prSet/>
      <dgm:spPr/>
      <dgm:t>
        <a:bodyPr/>
        <a:lstStyle/>
        <a:p>
          <a:endParaRPr lang="ru-RU"/>
        </a:p>
      </dgm:t>
    </dgm:pt>
    <dgm:pt modelId="{A495DE7A-2D45-491B-BEFE-F09B7E560416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/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dirty="0">
            <a:latin typeface="Times New Roman" pitchFamily="18" charset="0"/>
            <a:cs typeface="Times New Roman" pitchFamily="18" charset="0"/>
          </a:endParaRPr>
        </a:p>
      </dgm:t>
    </dgm:pt>
    <dgm:pt modelId="{8A63CE77-9FA8-411F-8C46-9A80467515C6}" type="parTrans" cxnId="{FAE36575-91C5-481D-82F0-9CDF17132DD1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813411AC-DE72-40C4-93A9-C020D7A74060}" type="sibTrans" cxnId="{FAE36575-91C5-481D-82F0-9CDF17132DD1}">
      <dgm:prSet/>
      <dgm:spPr/>
      <dgm:t>
        <a:bodyPr/>
        <a:lstStyle/>
        <a:p>
          <a:endParaRPr lang="ru-RU"/>
        </a:p>
      </dgm:t>
    </dgm:pt>
    <dgm:pt modelId="{3DC2D052-903E-4BE0-957D-166A88BFE7EF}">
      <dgm:prSet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8BF481-E4DE-4D29-9C82-89F9A8769CE1}" type="parTrans" cxnId="{1B95D2D4-7957-4F5C-A668-56EC5717583B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48C547F-B995-446B-816A-8FB62C1A022B}" type="sibTrans" cxnId="{1B95D2D4-7957-4F5C-A668-56EC5717583B}">
      <dgm:prSet/>
      <dgm:spPr/>
      <dgm:t>
        <a:bodyPr/>
        <a:lstStyle/>
        <a:p>
          <a:endParaRPr lang="ru-RU"/>
        </a:p>
      </dgm:t>
    </dgm:pt>
    <dgm:pt modelId="{7908B64F-18B1-48E3-A266-37C3C413DE69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dirty="0" smtClean="0">
              <a:solidFill>
                <a:srgbClr val="FF0000"/>
              </a:solidFill>
            </a:rPr>
            <a:t> </a:t>
          </a: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РТ.</a:t>
          </a:r>
          <a:endParaRPr lang="ru-RU" sz="2000" b="0" i="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42161D-6E82-46A3-BAB0-C303D036C51C}" type="parTrans" cxnId="{C28C0F27-2AB2-491B-8194-21884A02F4D0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850306E-211C-444E-8068-6CA8FA6BA501}" type="sibTrans" cxnId="{C28C0F27-2AB2-491B-8194-21884A02F4D0}">
      <dgm:prSet/>
      <dgm:spPr/>
      <dgm:t>
        <a:bodyPr/>
        <a:lstStyle/>
        <a:p>
          <a:endParaRPr lang="ru-RU"/>
        </a:p>
      </dgm:t>
    </dgm:pt>
    <dgm:pt modelId="{15CCAC0A-A7E6-4981-B458-6518058E5B2A}" type="pres">
      <dgm:prSet presAssocID="{353D7B4A-435B-45B7-B070-F108B29BDC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DBB724-4646-4C39-A4A6-8358D9B57BE4}" type="pres">
      <dgm:prSet presAssocID="{EF095799-14D2-4DFE-B3A0-0B8F03E343E0}" presName="root" presStyleCnt="0"/>
      <dgm:spPr/>
    </dgm:pt>
    <dgm:pt modelId="{4EF7A39B-3CB5-4792-B4FE-6985A3482B8D}" type="pres">
      <dgm:prSet presAssocID="{EF095799-14D2-4DFE-B3A0-0B8F03E343E0}" presName="rootComposite" presStyleCnt="0"/>
      <dgm:spPr/>
    </dgm:pt>
    <dgm:pt modelId="{3A0CF7B7-1DD5-4005-A65D-AB27A81B14EA}" type="pres">
      <dgm:prSet presAssocID="{EF095799-14D2-4DFE-B3A0-0B8F03E343E0}" presName="rootText" presStyleLbl="node1" presStyleIdx="0" presStyleCnt="1" custScaleX="696948" custScaleY="202553" custLinFactNeighborX="8702" custLinFactNeighborY="-71439"/>
      <dgm:spPr/>
      <dgm:t>
        <a:bodyPr/>
        <a:lstStyle/>
        <a:p>
          <a:endParaRPr lang="ru-RU"/>
        </a:p>
      </dgm:t>
    </dgm:pt>
    <dgm:pt modelId="{4CF22F6E-3D67-4685-9C98-ED7D3F16B163}" type="pres">
      <dgm:prSet presAssocID="{EF095799-14D2-4DFE-B3A0-0B8F03E343E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F3BCFAB-EDB2-43B3-AD7B-5E18C81FE7D4}" type="pres">
      <dgm:prSet presAssocID="{EF095799-14D2-4DFE-B3A0-0B8F03E343E0}" presName="childShape" presStyleCnt="0"/>
      <dgm:spPr/>
    </dgm:pt>
    <dgm:pt modelId="{C901C136-5EBE-4434-A5FF-D47D6EA30A37}" type="pres">
      <dgm:prSet presAssocID="{8A63CE77-9FA8-411F-8C46-9A80467515C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2969BFDC-AA67-404D-9D17-BFAA1EF7D889}" type="pres">
      <dgm:prSet presAssocID="{A495DE7A-2D45-491B-BEFE-F09B7E560416}" presName="childText" presStyleLbl="bgAcc1" presStyleIdx="0" presStyleCnt="3" custScaleX="877372" custScaleY="286320" custLinFactNeighborX="-22265" custLinFactNeighborY="-34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56D1A-64DB-41A2-A2ED-FA3F0E4F6E2D}" type="pres">
      <dgm:prSet presAssocID="{1B42161D-6E82-46A3-BAB0-C303D036C51C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6626982-C5A4-4741-B157-3E4D20F0BFCF}" type="pres">
      <dgm:prSet presAssocID="{7908B64F-18B1-48E3-A266-37C3C413DE69}" presName="childText" presStyleLbl="bgAcc1" presStyleIdx="1" presStyleCnt="3" custScaleX="879377" custScaleY="269462" custLinFactNeighborX="-22265" custLinFactNeighborY="-2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D7429-CFDC-4938-AE06-1BEB869E8ECF}" type="pres">
      <dgm:prSet presAssocID="{BA8BF481-E4DE-4D29-9C82-89F9A8769CE1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B869DB0-559A-4FBE-88BD-8F5DC7918916}" type="pres">
      <dgm:prSet presAssocID="{3DC2D052-903E-4BE0-957D-166A88BFE7EF}" presName="childText" presStyleLbl="bgAcc1" presStyleIdx="2" presStyleCnt="3" custScaleX="885847" custScaleY="257293" custLinFactNeighborX="-23106" custLinFactNeighborY="-15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95D2D4-7957-4F5C-A668-56EC5717583B}" srcId="{EF095799-14D2-4DFE-B3A0-0B8F03E343E0}" destId="{3DC2D052-903E-4BE0-957D-166A88BFE7EF}" srcOrd="2" destOrd="0" parTransId="{BA8BF481-E4DE-4D29-9C82-89F9A8769CE1}" sibTransId="{348C547F-B995-446B-816A-8FB62C1A022B}"/>
    <dgm:cxn modelId="{E26FA08A-B0D5-4CFC-9BF7-89413EE46CE1}" type="presOf" srcId="{A495DE7A-2D45-491B-BEFE-F09B7E560416}" destId="{2969BFDC-AA67-404D-9D17-BFAA1EF7D889}" srcOrd="0" destOrd="0" presId="urn:microsoft.com/office/officeart/2005/8/layout/hierarchy3"/>
    <dgm:cxn modelId="{C28C0F27-2AB2-491B-8194-21884A02F4D0}" srcId="{EF095799-14D2-4DFE-B3A0-0B8F03E343E0}" destId="{7908B64F-18B1-48E3-A266-37C3C413DE69}" srcOrd="1" destOrd="0" parTransId="{1B42161D-6E82-46A3-BAB0-C303D036C51C}" sibTransId="{3850306E-211C-444E-8068-6CA8FA6BA501}"/>
    <dgm:cxn modelId="{35D852A4-406F-4124-8534-BAFA5FC6C801}" type="presOf" srcId="{353D7B4A-435B-45B7-B070-F108B29BDC40}" destId="{15CCAC0A-A7E6-4981-B458-6518058E5B2A}" srcOrd="0" destOrd="0" presId="urn:microsoft.com/office/officeart/2005/8/layout/hierarchy3"/>
    <dgm:cxn modelId="{17F37265-0C09-488A-9645-2FDCA2C92D04}" type="presOf" srcId="{BA8BF481-E4DE-4D29-9C82-89F9A8769CE1}" destId="{AE7D7429-CFDC-4938-AE06-1BEB869E8ECF}" srcOrd="0" destOrd="0" presId="urn:microsoft.com/office/officeart/2005/8/layout/hierarchy3"/>
    <dgm:cxn modelId="{28606196-A105-4533-830D-4309B6CDAE81}" type="presOf" srcId="{3DC2D052-903E-4BE0-957D-166A88BFE7EF}" destId="{AB869DB0-559A-4FBE-88BD-8F5DC7918916}" srcOrd="0" destOrd="0" presId="urn:microsoft.com/office/officeart/2005/8/layout/hierarchy3"/>
    <dgm:cxn modelId="{FAE36575-91C5-481D-82F0-9CDF17132DD1}" srcId="{EF095799-14D2-4DFE-B3A0-0B8F03E343E0}" destId="{A495DE7A-2D45-491B-BEFE-F09B7E560416}" srcOrd="0" destOrd="0" parTransId="{8A63CE77-9FA8-411F-8C46-9A80467515C6}" sibTransId="{813411AC-DE72-40C4-93A9-C020D7A74060}"/>
    <dgm:cxn modelId="{366A8026-69CC-4F9C-92EC-9FB072D54C41}" type="presOf" srcId="{8A63CE77-9FA8-411F-8C46-9A80467515C6}" destId="{C901C136-5EBE-4434-A5FF-D47D6EA30A37}" srcOrd="0" destOrd="0" presId="urn:microsoft.com/office/officeart/2005/8/layout/hierarchy3"/>
    <dgm:cxn modelId="{461C7C57-6546-45EC-A26E-72F41704C56E}" type="presOf" srcId="{EF095799-14D2-4DFE-B3A0-0B8F03E343E0}" destId="{4CF22F6E-3D67-4685-9C98-ED7D3F16B163}" srcOrd="1" destOrd="0" presId="urn:microsoft.com/office/officeart/2005/8/layout/hierarchy3"/>
    <dgm:cxn modelId="{2C1DF0EC-AFB4-4131-97D7-B06D3FD9DCC2}" srcId="{353D7B4A-435B-45B7-B070-F108B29BDC40}" destId="{EF095799-14D2-4DFE-B3A0-0B8F03E343E0}" srcOrd="0" destOrd="0" parTransId="{C2B330A9-E37A-407F-B1D3-9A40486E504B}" sibTransId="{84990D84-5B5B-4ABE-B7ED-335A3F2C9343}"/>
    <dgm:cxn modelId="{53D447D4-229A-4C21-ACA3-704BF942E73B}" type="presOf" srcId="{EF095799-14D2-4DFE-B3A0-0B8F03E343E0}" destId="{3A0CF7B7-1DD5-4005-A65D-AB27A81B14EA}" srcOrd="0" destOrd="0" presId="urn:microsoft.com/office/officeart/2005/8/layout/hierarchy3"/>
    <dgm:cxn modelId="{5D45B811-B636-433B-A72A-70C8C0571A67}" type="presOf" srcId="{1B42161D-6E82-46A3-BAB0-C303D036C51C}" destId="{C9B56D1A-64DB-41A2-A2ED-FA3F0E4F6E2D}" srcOrd="0" destOrd="0" presId="urn:microsoft.com/office/officeart/2005/8/layout/hierarchy3"/>
    <dgm:cxn modelId="{5D700D6A-4B85-4797-A89A-9DF8591A2895}" type="presOf" srcId="{7908B64F-18B1-48E3-A266-37C3C413DE69}" destId="{E6626982-C5A4-4741-B157-3E4D20F0BFCF}" srcOrd="0" destOrd="0" presId="urn:microsoft.com/office/officeart/2005/8/layout/hierarchy3"/>
    <dgm:cxn modelId="{0C748F1B-6847-4BE4-A79B-D32138BBC297}" type="presParOf" srcId="{15CCAC0A-A7E6-4981-B458-6518058E5B2A}" destId="{6DDBB724-4646-4C39-A4A6-8358D9B57BE4}" srcOrd="0" destOrd="0" presId="urn:microsoft.com/office/officeart/2005/8/layout/hierarchy3"/>
    <dgm:cxn modelId="{EF69B9ED-593F-45BE-890C-97BEC6927760}" type="presParOf" srcId="{6DDBB724-4646-4C39-A4A6-8358D9B57BE4}" destId="{4EF7A39B-3CB5-4792-B4FE-6985A3482B8D}" srcOrd="0" destOrd="0" presId="urn:microsoft.com/office/officeart/2005/8/layout/hierarchy3"/>
    <dgm:cxn modelId="{F966B180-CD27-4F21-AE0E-E8471F5FD994}" type="presParOf" srcId="{4EF7A39B-3CB5-4792-B4FE-6985A3482B8D}" destId="{3A0CF7B7-1DD5-4005-A65D-AB27A81B14EA}" srcOrd="0" destOrd="0" presId="urn:microsoft.com/office/officeart/2005/8/layout/hierarchy3"/>
    <dgm:cxn modelId="{903BA148-333D-48CA-94FF-A480DEAC0E38}" type="presParOf" srcId="{4EF7A39B-3CB5-4792-B4FE-6985A3482B8D}" destId="{4CF22F6E-3D67-4685-9C98-ED7D3F16B163}" srcOrd="1" destOrd="0" presId="urn:microsoft.com/office/officeart/2005/8/layout/hierarchy3"/>
    <dgm:cxn modelId="{471DACF7-1AFD-4353-9A45-0C69B0756A7E}" type="presParOf" srcId="{6DDBB724-4646-4C39-A4A6-8358D9B57BE4}" destId="{BF3BCFAB-EDB2-43B3-AD7B-5E18C81FE7D4}" srcOrd="1" destOrd="0" presId="urn:microsoft.com/office/officeart/2005/8/layout/hierarchy3"/>
    <dgm:cxn modelId="{2B83AD51-C888-4505-8EA5-3E1FB382133A}" type="presParOf" srcId="{BF3BCFAB-EDB2-43B3-AD7B-5E18C81FE7D4}" destId="{C901C136-5EBE-4434-A5FF-D47D6EA30A37}" srcOrd="0" destOrd="0" presId="urn:microsoft.com/office/officeart/2005/8/layout/hierarchy3"/>
    <dgm:cxn modelId="{DDB1D92B-4FCA-481C-9547-E10498122DEB}" type="presParOf" srcId="{BF3BCFAB-EDB2-43B3-AD7B-5E18C81FE7D4}" destId="{2969BFDC-AA67-404D-9D17-BFAA1EF7D889}" srcOrd="1" destOrd="0" presId="urn:microsoft.com/office/officeart/2005/8/layout/hierarchy3"/>
    <dgm:cxn modelId="{65E06251-322D-4AB1-BCEC-FBDE0297D447}" type="presParOf" srcId="{BF3BCFAB-EDB2-43B3-AD7B-5E18C81FE7D4}" destId="{C9B56D1A-64DB-41A2-A2ED-FA3F0E4F6E2D}" srcOrd="2" destOrd="0" presId="urn:microsoft.com/office/officeart/2005/8/layout/hierarchy3"/>
    <dgm:cxn modelId="{0ECB9E95-54BE-41D6-A2D1-DCAB59250708}" type="presParOf" srcId="{BF3BCFAB-EDB2-43B3-AD7B-5E18C81FE7D4}" destId="{E6626982-C5A4-4741-B157-3E4D20F0BFCF}" srcOrd="3" destOrd="0" presId="urn:microsoft.com/office/officeart/2005/8/layout/hierarchy3"/>
    <dgm:cxn modelId="{C2AE974B-74FA-460A-A543-EAEAECD066DC}" type="presParOf" srcId="{BF3BCFAB-EDB2-43B3-AD7B-5E18C81FE7D4}" destId="{AE7D7429-CFDC-4938-AE06-1BEB869E8ECF}" srcOrd="4" destOrd="0" presId="urn:microsoft.com/office/officeart/2005/8/layout/hierarchy3"/>
    <dgm:cxn modelId="{42986DF8-109C-46A2-B2AD-D47E2147659A}" type="presParOf" srcId="{BF3BCFAB-EDB2-43B3-AD7B-5E18C81FE7D4}" destId="{AB869DB0-559A-4FBE-88BD-8F5DC791891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9565E-5904-41F6-B13F-9BC08D5DEC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5080D61-89B5-4F05-A04E-731398146675}">
      <dgm:prSet phldrT="[Текст]" custT="1"/>
      <dgm:spPr/>
      <dgm:t>
        <a:bodyPr/>
        <a:lstStyle/>
        <a:p>
          <a:pPr algn="ctr" rtl="0" fontAlgn="base">
            <a:spcBef>
              <a:spcPct val="0"/>
            </a:spcBef>
            <a:spcAft>
              <a:spcPct val="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gm:t>
    </dgm:pt>
    <dgm:pt modelId="{74D4115A-8387-4C3C-99DF-AE89856EB759}" type="parTrans" cxnId="{ABEEBA17-0E95-443F-A5D0-3DA710A27851}">
      <dgm:prSet/>
      <dgm:spPr/>
      <dgm:t>
        <a:bodyPr/>
        <a:lstStyle/>
        <a:p>
          <a:endParaRPr lang="ru-RU"/>
        </a:p>
      </dgm:t>
    </dgm:pt>
    <dgm:pt modelId="{4330AF96-FDCE-46C3-B3E3-7F04A79C56DC}" type="sibTrans" cxnId="{ABEEBA17-0E95-443F-A5D0-3DA710A27851}">
      <dgm:prSet/>
      <dgm:spPr/>
      <dgm:t>
        <a:bodyPr/>
        <a:lstStyle/>
        <a:p>
          <a:endParaRPr lang="ru-RU"/>
        </a:p>
      </dgm:t>
    </dgm:pt>
    <dgm:pt modelId="{C4F3D5BD-19A6-431E-9F1A-0F697B462129}">
      <dgm:prSet phldrT="[Текст]" custT="1"/>
      <dgm:spPr/>
      <dgm:t>
        <a:bodyPr/>
        <a:lstStyle/>
        <a:p>
          <a:pPr marL="0" algn="ctr" defTabSz="914400" rtl="0" eaLnBrk="1" fontAlgn="base" latinLnBrk="0" hangingPunct="1">
            <a:spcBef>
              <a:spcPct val="0"/>
            </a:spcBef>
            <a:spcAft>
              <a:spcPct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 defTabSz="1778000"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01AA0530-0E16-470A-9A4C-DCA10A5601EB}" type="parTrans" cxnId="{3EE5D507-3DFD-4B95-8B7A-7F5B7F10D2CD}">
      <dgm:prSet/>
      <dgm:spPr/>
      <dgm:t>
        <a:bodyPr/>
        <a:lstStyle/>
        <a:p>
          <a:endParaRPr lang="ru-RU"/>
        </a:p>
      </dgm:t>
    </dgm:pt>
    <dgm:pt modelId="{BF970041-27C2-4E95-9D38-A864729099E9}" type="sibTrans" cxnId="{3EE5D507-3DFD-4B95-8B7A-7F5B7F10D2CD}">
      <dgm:prSet/>
      <dgm:spPr/>
      <dgm:t>
        <a:bodyPr/>
        <a:lstStyle/>
        <a:p>
          <a:endParaRPr lang="ru-RU"/>
        </a:p>
      </dgm:t>
    </dgm:pt>
    <dgm:pt modelId="{44C0870B-B788-4202-924D-DC1B8BBB8EF3}">
      <dgm:prSet/>
      <dgm:spPr/>
      <dgm:t>
        <a:bodyPr/>
        <a:lstStyle/>
        <a:p>
          <a:endParaRPr lang="ru-RU"/>
        </a:p>
      </dgm:t>
    </dgm:pt>
    <dgm:pt modelId="{79A68562-90EE-4584-A3CC-53F8B58B69EE}" type="parTrans" cxnId="{7495B282-EB6F-4484-81E6-B27ECD7FA93D}">
      <dgm:prSet/>
      <dgm:spPr/>
      <dgm:t>
        <a:bodyPr/>
        <a:lstStyle/>
        <a:p>
          <a:endParaRPr lang="ru-RU"/>
        </a:p>
      </dgm:t>
    </dgm:pt>
    <dgm:pt modelId="{FB7CD4CE-1C68-4826-9CCF-136395FE7737}" type="sibTrans" cxnId="{7495B282-EB6F-4484-81E6-B27ECD7FA93D}">
      <dgm:prSet/>
      <dgm:spPr/>
      <dgm:t>
        <a:bodyPr/>
        <a:lstStyle/>
        <a:p>
          <a:endParaRPr lang="ru-RU"/>
        </a:p>
      </dgm:t>
    </dgm:pt>
    <dgm:pt modelId="{14ABC2B3-56D0-4CE2-8908-5B8F6BDD427D}">
      <dgm:prSet/>
      <dgm:spPr/>
      <dgm:t>
        <a:bodyPr/>
        <a:lstStyle/>
        <a:p>
          <a:endParaRPr lang="ru-RU"/>
        </a:p>
      </dgm:t>
    </dgm:pt>
    <dgm:pt modelId="{394F8A82-B828-459D-84F2-B0BDE1DEF2F2}" type="parTrans" cxnId="{C48A1BBE-18FA-4A93-9EC2-4327FA66D577}">
      <dgm:prSet/>
      <dgm:spPr/>
      <dgm:t>
        <a:bodyPr/>
        <a:lstStyle/>
        <a:p>
          <a:endParaRPr lang="ru-RU"/>
        </a:p>
      </dgm:t>
    </dgm:pt>
    <dgm:pt modelId="{B35FC844-7147-46E1-BCC2-1A04DF3B8AEB}" type="sibTrans" cxnId="{C48A1BBE-18FA-4A93-9EC2-4327FA66D577}">
      <dgm:prSet/>
      <dgm:spPr/>
      <dgm:t>
        <a:bodyPr/>
        <a:lstStyle/>
        <a:p>
          <a:endParaRPr lang="ru-RU"/>
        </a:p>
      </dgm:t>
    </dgm:pt>
    <dgm:pt modelId="{3A3E3121-0D35-45AB-8BA2-7BE3C752CF2F}" type="pres">
      <dgm:prSet presAssocID="{4B89565E-5904-41F6-B13F-9BC08D5DEC86}" presName="arrowDiagram" presStyleCnt="0">
        <dgm:presLayoutVars>
          <dgm:chMax val="5"/>
          <dgm:dir/>
          <dgm:resizeHandles val="exact"/>
        </dgm:presLayoutVars>
      </dgm:prSet>
      <dgm:spPr/>
    </dgm:pt>
    <dgm:pt modelId="{486C02DB-97F0-47E5-AE41-DC8D2C1A3A07}" type="pres">
      <dgm:prSet presAssocID="{4B89565E-5904-41F6-B13F-9BC08D5DEC86}" presName="arrow" presStyleLbl="bgShp" presStyleIdx="0" presStyleCnt="1" custScaleX="110502" custScaleY="91175" custLinFactNeighborX="13396" custLinFactNeighborY="-22794"/>
      <dgm:spPr/>
      <dgm:t>
        <a:bodyPr/>
        <a:lstStyle/>
        <a:p>
          <a:endParaRPr lang="ru-RU"/>
        </a:p>
      </dgm:t>
    </dgm:pt>
    <dgm:pt modelId="{3FB8D9BF-6390-4558-A771-FF27BC13679C}" type="pres">
      <dgm:prSet presAssocID="{4B89565E-5904-41F6-B13F-9BC08D5DEC86}" presName="arrowDiagram4" presStyleCnt="0"/>
      <dgm:spPr/>
    </dgm:pt>
    <dgm:pt modelId="{49AB1F06-67F9-4C9A-B494-2B434C7040BF}" type="pres">
      <dgm:prSet presAssocID="{F5080D61-89B5-4F05-A04E-731398146675}" presName="bullet4a" presStyleLbl="node1" presStyleIdx="0" presStyleCnt="4" custLinFactX="152217" custLinFactNeighborX="200000" custLinFactNeighborY="-558"/>
      <dgm:spPr/>
    </dgm:pt>
    <dgm:pt modelId="{05846817-5CB4-4F1B-A803-138D83F8350D}" type="pres">
      <dgm:prSet presAssocID="{F5080D61-89B5-4F05-A04E-731398146675}" presName="textBox4a" presStyleLbl="revTx" presStyleIdx="0" presStyleCnt="4" custScaleX="156152" custScaleY="39263" custLinFactNeighborX="48093" custLinFactNeighborY="-18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2196-4E3B-451D-ABAB-8565D1C1428B}" type="pres">
      <dgm:prSet presAssocID="{44C0870B-B788-4202-924D-DC1B8BBB8EF3}" presName="bullet4b" presStyleLbl="node1" presStyleIdx="1" presStyleCnt="4" custLinFactX="100000" custLinFactNeighborX="163689" custLinFactNeighborY="5829"/>
      <dgm:spPr/>
    </dgm:pt>
    <dgm:pt modelId="{4C7C2C6E-0935-4800-9040-E1CBD884E9F4}" type="pres">
      <dgm:prSet presAssocID="{44C0870B-B788-4202-924D-DC1B8BBB8EF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E684-9329-4FE3-985B-CB5A58EF6A51}" type="pres">
      <dgm:prSet presAssocID="{C4F3D5BD-19A6-431E-9F1A-0F697B462129}" presName="bullet4c" presStyleLbl="node1" presStyleIdx="2" presStyleCnt="4" custLinFactX="88799" custLinFactNeighborX="100000" custLinFactNeighborY="12571"/>
      <dgm:spPr/>
      <dgm:t>
        <a:bodyPr/>
        <a:lstStyle/>
        <a:p>
          <a:endParaRPr lang="ru-RU"/>
        </a:p>
      </dgm:t>
    </dgm:pt>
    <dgm:pt modelId="{8FCC2E5A-DE4A-47E7-8D94-231FA4E0FE7A}" type="pres">
      <dgm:prSet presAssocID="{C4F3D5BD-19A6-431E-9F1A-0F697B462129}" presName="textBox4c" presStyleLbl="revTx" presStyleIdx="2" presStyleCnt="4" custScaleX="179380" custScaleY="18828" custLinFactNeighborX="72213" custLinFactNeighborY="-22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73BCB-6D48-4E49-8D7A-ED5ECA17C4CE}" type="pres">
      <dgm:prSet presAssocID="{14ABC2B3-56D0-4CE2-8908-5B8F6BDD427D}" presName="bullet4d" presStyleLbl="node1" presStyleIdx="3" presStyleCnt="4" custScaleX="129884" custScaleY="141098" custLinFactX="200000" custLinFactNeighborX="276650" custLinFactNeighborY="-61622"/>
      <dgm:spPr/>
      <dgm:t>
        <a:bodyPr/>
        <a:lstStyle/>
        <a:p>
          <a:endParaRPr lang="ru-RU"/>
        </a:p>
      </dgm:t>
    </dgm:pt>
    <dgm:pt modelId="{095F3FB7-B084-40A9-A874-25EBCDB9FF61}" type="pres">
      <dgm:prSet presAssocID="{14ABC2B3-56D0-4CE2-8908-5B8F6BDD427D}" presName="textBox4d" presStyleLbl="revTx" presStyleIdx="3" presStyleCnt="4" custLinFactNeighborX="-21723" custLinFactNeighborY="-3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6E595C-17AF-4CAE-A6E4-437B1BEBC370}" type="presOf" srcId="{44C0870B-B788-4202-924D-DC1B8BBB8EF3}" destId="{4C7C2C6E-0935-4800-9040-E1CBD884E9F4}" srcOrd="0" destOrd="0" presId="urn:microsoft.com/office/officeart/2005/8/layout/arrow2"/>
    <dgm:cxn modelId="{7495B282-EB6F-4484-81E6-B27ECD7FA93D}" srcId="{4B89565E-5904-41F6-B13F-9BC08D5DEC86}" destId="{44C0870B-B788-4202-924D-DC1B8BBB8EF3}" srcOrd="1" destOrd="0" parTransId="{79A68562-90EE-4584-A3CC-53F8B58B69EE}" sibTransId="{FB7CD4CE-1C68-4826-9CCF-136395FE7737}"/>
    <dgm:cxn modelId="{3EE5D507-3DFD-4B95-8B7A-7F5B7F10D2CD}" srcId="{4B89565E-5904-41F6-B13F-9BC08D5DEC86}" destId="{C4F3D5BD-19A6-431E-9F1A-0F697B462129}" srcOrd="2" destOrd="0" parTransId="{01AA0530-0E16-470A-9A4C-DCA10A5601EB}" sibTransId="{BF970041-27C2-4E95-9D38-A864729099E9}"/>
    <dgm:cxn modelId="{C7A93E39-D2DA-4287-9B98-5D33DF638388}" type="presOf" srcId="{14ABC2B3-56D0-4CE2-8908-5B8F6BDD427D}" destId="{095F3FB7-B084-40A9-A874-25EBCDB9FF61}" srcOrd="0" destOrd="0" presId="urn:microsoft.com/office/officeart/2005/8/layout/arrow2"/>
    <dgm:cxn modelId="{ABEEBA17-0E95-443F-A5D0-3DA710A27851}" srcId="{4B89565E-5904-41F6-B13F-9BC08D5DEC86}" destId="{F5080D61-89B5-4F05-A04E-731398146675}" srcOrd="0" destOrd="0" parTransId="{74D4115A-8387-4C3C-99DF-AE89856EB759}" sibTransId="{4330AF96-FDCE-46C3-B3E3-7F04A79C56DC}"/>
    <dgm:cxn modelId="{A410033E-7E04-47C7-AAB7-9B0905305AB8}" type="presOf" srcId="{C4F3D5BD-19A6-431E-9F1A-0F697B462129}" destId="{8FCC2E5A-DE4A-47E7-8D94-231FA4E0FE7A}" srcOrd="0" destOrd="0" presId="urn:microsoft.com/office/officeart/2005/8/layout/arrow2"/>
    <dgm:cxn modelId="{93BFEC53-85D7-44C1-81E4-B29DF76D6A20}" type="presOf" srcId="{4B89565E-5904-41F6-B13F-9BC08D5DEC86}" destId="{3A3E3121-0D35-45AB-8BA2-7BE3C752CF2F}" srcOrd="0" destOrd="0" presId="urn:microsoft.com/office/officeart/2005/8/layout/arrow2"/>
    <dgm:cxn modelId="{C48A1BBE-18FA-4A93-9EC2-4327FA66D577}" srcId="{4B89565E-5904-41F6-B13F-9BC08D5DEC86}" destId="{14ABC2B3-56D0-4CE2-8908-5B8F6BDD427D}" srcOrd="3" destOrd="0" parTransId="{394F8A82-B828-459D-84F2-B0BDE1DEF2F2}" sibTransId="{B35FC844-7147-46E1-BCC2-1A04DF3B8AEB}"/>
    <dgm:cxn modelId="{6A347BC1-E0AC-4401-A536-8F6D0A5419D1}" type="presOf" srcId="{F5080D61-89B5-4F05-A04E-731398146675}" destId="{05846817-5CB4-4F1B-A803-138D83F8350D}" srcOrd="0" destOrd="0" presId="urn:microsoft.com/office/officeart/2005/8/layout/arrow2"/>
    <dgm:cxn modelId="{9A85D06D-07C2-4F81-ABBF-E3774590186C}" type="presParOf" srcId="{3A3E3121-0D35-45AB-8BA2-7BE3C752CF2F}" destId="{486C02DB-97F0-47E5-AE41-DC8D2C1A3A07}" srcOrd="0" destOrd="0" presId="urn:microsoft.com/office/officeart/2005/8/layout/arrow2"/>
    <dgm:cxn modelId="{B930EF77-00BB-435B-9257-93A2C98F436B}" type="presParOf" srcId="{3A3E3121-0D35-45AB-8BA2-7BE3C752CF2F}" destId="{3FB8D9BF-6390-4558-A771-FF27BC13679C}" srcOrd="1" destOrd="0" presId="urn:microsoft.com/office/officeart/2005/8/layout/arrow2"/>
    <dgm:cxn modelId="{515FB016-B19C-4E02-8110-3439C0A54B9C}" type="presParOf" srcId="{3FB8D9BF-6390-4558-A771-FF27BC13679C}" destId="{49AB1F06-67F9-4C9A-B494-2B434C7040BF}" srcOrd="0" destOrd="0" presId="urn:microsoft.com/office/officeart/2005/8/layout/arrow2"/>
    <dgm:cxn modelId="{A2833821-84B1-46C3-BB97-2C8B2C9FEC8C}" type="presParOf" srcId="{3FB8D9BF-6390-4558-A771-FF27BC13679C}" destId="{05846817-5CB4-4F1B-A803-138D83F8350D}" srcOrd="1" destOrd="0" presId="urn:microsoft.com/office/officeart/2005/8/layout/arrow2"/>
    <dgm:cxn modelId="{B09AD6F2-ABCF-43D1-830B-F21338603010}" type="presParOf" srcId="{3FB8D9BF-6390-4558-A771-FF27BC13679C}" destId="{8FBE2196-4E3B-451D-ABAB-8565D1C1428B}" srcOrd="2" destOrd="0" presId="urn:microsoft.com/office/officeart/2005/8/layout/arrow2"/>
    <dgm:cxn modelId="{86470E09-956F-4665-BE37-4A4F054D8EDA}" type="presParOf" srcId="{3FB8D9BF-6390-4558-A771-FF27BC13679C}" destId="{4C7C2C6E-0935-4800-9040-E1CBD884E9F4}" srcOrd="3" destOrd="0" presId="urn:microsoft.com/office/officeart/2005/8/layout/arrow2"/>
    <dgm:cxn modelId="{AFE46361-05AD-4883-B09D-12E4B07FC5C9}" type="presParOf" srcId="{3FB8D9BF-6390-4558-A771-FF27BC13679C}" destId="{E66DE684-9329-4FE3-985B-CB5A58EF6A51}" srcOrd="4" destOrd="0" presId="urn:microsoft.com/office/officeart/2005/8/layout/arrow2"/>
    <dgm:cxn modelId="{ECFF1BEE-E6E4-44DB-8BFC-07D58E0DC989}" type="presParOf" srcId="{3FB8D9BF-6390-4558-A771-FF27BC13679C}" destId="{8FCC2E5A-DE4A-47E7-8D94-231FA4E0FE7A}" srcOrd="5" destOrd="0" presId="urn:microsoft.com/office/officeart/2005/8/layout/arrow2"/>
    <dgm:cxn modelId="{76028BCC-60FC-4BD4-9EDC-A87A98A02FAF}" type="presParOf" srcId="{3FB8D9BF-6390-4558-A771-FF27BC13679C}" destId="{02C73BCB-6D48-4E49-8D7A-ED5ECA17C4CE}" srcOrd="6" destOrd="0" presId="urn:microsoft.com/office/officeart/2005/8/layout/arrow2"/>
    <dgm:cxn modelId="{CF832C73-5E40-4671-A791-9A1347D6026B}" type="presParOf" srcId="{3FB8D9BF-6390-4558-A771-FF27BC13679C}" destId="{095F3FB7-B084-40A9-A874-25EBCDB9FF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B93F09-3C34-4501-B642-E018102E1443}" type="doc">
      <dgm:prSet loTypeId="urn:microsoft.com/office/officeart/2005/8/layout/vList3#1" loCatId="list" qsTypeId="urn:microsoft.com/office/officeart/2005/8/quickstyle/simple3" qsCatId="simple" csTypeId="urn:microsoft.com/office/officeart/2005/8/colors/colorful2" csCatId="colorful" phldr="1"/>
      <dgm:spPr/>
    </dgm:pt>
    <dgm:pt modelId="{D8F4EE66-72BD-48B5-A8FF-5911208D39AA}">
      <dgm:prSet phldrT="[Текст]" custT="1"/>
      <dgm:spPr/>
      <dgm:t>
        <a:bodyPr/>
        <a:lstStyle/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МОиН РТ</a:t>
          </a: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Утвердить) 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gm:t>
    </dgm:pt>
    <dgm:pt modelId="{7F9818B3-11CF-4369-ADA8-BCB9ECF286B3}" type="parTrans" cxnId="{E066B3CA-BF7B-4E91-8540-49BD1F9D07AC}">
      <dgm:prSet/>
      <dgm:spPr/>
      <dgm:t>
        <a:bodyPr/>
        <a:lstStyle/>
        <a:p>
          <a:endParaRPr lang="ru-RU"/>
        </a:p>
      </dgm:t>
    </dgm:pt>
    <dgm:pt modelId="{D5DB1D5F-877B-4122-A08F-880F46D6656E}" type="sibTrans" cxnId="{E066B3CA-BF7B-4E91-8540-49BD1F9D07AC}">
      <dgm:prSet/>
      <dgm:spPr/>
      <dgm:t>
        <a:bodyPr/>
        <a:lstStyle/>
        <a:p>
          <a:endParaRPr lang="ru-RU"/>
        </a:p>
      </dgm:t>
    </dgm:pt>
    <dgm:pt modelId="{E822B511-F339-41D7-925F-C05DAE4EBB3D}">
      <dgm:prSet phldrT="[Текст]" custT="1"/>
      <dgm:spPr/>
      <dgm:t>
        <a:bodyPr/>
        <a:lstStyle/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МР </a:t>
          </a: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(Вернуть на доработку в ОО)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gm:t>
    </dgm:pt>
    <dgm:pt modelId="{CF44242C-64F4-48B2-AFD4-389F2E041C18}" type="parTrans" cxnId="{93955BFE-F22C-45F6-99C4-9CD281787599}">
      <dgm:prSet/>
      <dgm:spPr/>
      <dgm:t>
        <a:bodyPr/>
        <a:lstStyle/>
        <a:p>
          <a:endParaRPr lang="ru-RU"/>
        </a:p>
      </dgm:t>
    </dgm:pt>
    <dgm:pt modelId="{DF69403B-ABED-43C2-B72C-878E662492BA}" type="sibTrans" cxnId="{93955BFE-F22C-45F6-99C4-9CD281787599}">
      <dgm:prSet/>
      <dgm:spPr/>
      <dgm:t>
        <a:bodyPr/>
        <a:lstStyle/>
        <a:p>
          <a:endParaRPr lang="ru-RU"/>
        </a:p>
      </dgm:t>
    </dgm:pt>
    <dgm:pt modelId="{A044D845-6658-45F9-8044-72E83FB26A72}">
      <dgm:prSet phldrT="[Текст]" custT="1"/>
      <dgm:spPr/>
      <dgm:t>
        <a:bodyPr/>
        <a:lstStyle/>
        <a:p>
          <a:endParaRPr lang="ru-RU" altLang="ru-RU" sz="2500" b="1" kern="1200" dirty="0" smtClean="0">
            <a:latin typeface="+mn-lt"/>
            <a:ea typeface="Tahoma" pitchFamily="34" charset="0"/>
            <a:cs typeface="Tahoma" pitchFamily="34" charset="0"/>
          </a:endParaRP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ОО </a:t>
          </a: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(Вернуть на доработку, педагогу)</a:t>
          </a:r>
        </a:p>
        <a:p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gm:t>
    </dgm:pt>
    <dgm:pt modelId="{46D65D91-5C92-48D3-BA43-A266B92AAD9B}" type="parTrans" cxnId="{A3EA16EC-6D6C-45C2-AFD5-A8E47691A2BE}">
      <dgm:prSet/>
      <dgm:spPr/>
      <dgm:t>
        <a:bodyPr/>
        <a:lstStyle/>
        <a:p>
          <a:endParaRPr lang="ru-RU"/>
        </a:p>
      </dgm:t>
    </dgm:pt>
    <dgm:pt modelId="{43A193F1-7C10-4BD1-A6B5-1D9A4F9B4987}" type="sibTrans" cxnId="{A3EA16EC-6D6C-45C2-AFD5-A8E47691A2BE}">
      <dgm:prSet/>
      <dgm:spPr/>
      <dgm:t>
        <a:bodyPr/>
        <a:lstStyle/>
        <a:p>
          <a:endParaRPr lang="ru-RU"/>
        </a:p>
      </dgm:t>
    </dgm:pt>
    <dgm:pt modelId="{CA99BB14-575F-4337-91E4-ECBD1648B95C}" type="pres">
      <dgm:prSet presAssocID="{2AB93F09-3C34-4501-B642-E018102E1443}" presName="linearFlow" presStyleCnt="0">
        <dgm:presLayoutVars>
          <dgm:dir/>
          <dgm:resizeHandles val="exact"/>
        </dgm:presLayoutVars>
      </dgm:prSet>
      <dgm:spPr/>
    </dgm:pt>
    <dgm:pt modelId="{ADB49BC5-BE45-4DAB-B7E3-FD10B833FC3F}" type="pres">
      <dgm:prSet presAssocID="{D8F4EE66-72BD-48B5-A8FF-5911208D39AA}" presName="composite" presStyleCnt="0"/>
      <dgm:spPr/>
    </dgm:pt>
    <dgm:pt modelId="{481BB562-93BC-4AE4-9F11-DFDCA6D0186B}" type="pres">
      <dgm:prSet presAssocID="{D8F4EE66-72BD-48B5-A8FF-5911208D39AA}" presName="imgShp" presStyleLbl="fgImgPlace1" presStyleIdx="0" presStyleCnt="3" custScaleX="89296" custScaleY="89429"/>
      <dgm:spPr/>
    </dgm:pt>
    <dgm:pt modelId="{FEEB5B71-F8BF-43A5-BB7F-A526DAE9F330}" type="pres">
      <dgm:prSet presAssocID="{D8F4EE66-72BD-48B5-A8FF-5911208D39AA}" presName="txShp" presStyleLbl="node1" presStyleIdx="0" presStyleCnt="3" custScaleX="107442" custLinFactNeighborX="689" custLinFactNeighborY="-5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C1E97-1FCA-4FCE-B828-70E32ED4CAD3}" type="pres">
      <dgm:prSet presAssocID="{D5DB1D5F-877B-4122-A08F-880F46D6656E}" presName="spacing" presStyleCnt="0"/>
      <dgm:spPr/>
    </dgm:pt>
    <dgm:pt modelId="{EED34F45-30D5-4739-872A-E80B5FDF1081}" type="pres">
      <dgm:prSet presAssocID="{E822B511-F339-41D7-925F-C05DAE4EBB3D}" presName="composite" presStyleCnt="0"/>
      <dgm:spPr/>
    </dgm:pt>
    <dgm:pt modelId="{4468D691-84D7-4F54-88FA-CE2A504D8E34}" type="pres">
      <dgm:prSet presAssocID="{E822B511-F339-41D7-925F-C05DAE4EBB3D}" presName="imgShp" presStyleLbl="fgImgPlace1" presStyleIdx="1" presStyleCnt="3" custScaleX="84854" custScaleY="86442"/>
      <dgm:spPr/>
    </dgm:pt>
    <dgm:pt modelId="{C894FAF5-DCA1-41BA-8DDA-29E5B39C5F21}" type="pres">
      <dgm:prSet presAssocID="{E822B511-F339-41D7-925F-C05DAE4EBB3D}" presName="txShp" presStyleLbl="node1" presStyleIdx="1" presStyleCnt="3" custScaleX="106538" custLinFactNeighborX="705" custLinFactNeighborY="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A9B10-CFC7-4D28-8169-20D1522498D6}" type="pres">
      <dgm:prSet presAssocID="{DF69403B-ABED-43C2-B72C-878E662492BA}" presName="spacing" presStyleCnt="0"/>
      <dgm:spPr/>
    </dgm:pt>
    <dgm:pt modelId="{744C7C32-AAFC-42FA-A013-6088E362BC9B}" type="pres">
      <dgm:prSet presAssocID="{A044D845-6658-45F9-8044-72E83FB26A72}" presName="composite" presStyleCnt="0"/>
      <dgm:spPr/>
    </dgm:pt>
    <dgm:pt modelId="{CEF78006-1F5C-4970-B83F-0A1C2E174D79}" type="pres">
      <dgm:prSet presAssocID="{A044D845-6658-45F9-8044-72E83FB26A72}" presName="imgShp" presStyleLbl="fgImgPlace1" presStyleIdx="2" presStyleCnt="3" custScaleX="81533" custScaleY="81566"/>
      <dgm:spPr/>
    </dgm:pt>
    <dgm:pt modelId="{311C0597-6257-42D1-9FFC-12FCA61CA0A4}" type="pres">
      <dgm:prSet presAssocID="{A044D845-6658-45F9-8044-72E83FB26A72}" presName="txShp" presStyleLbl="node1" presStyleIdx="2" presStyleCnt="3" custScaleX="108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3DFDC4-73ED-406D-9F01-9562C1F23C2F}" type="presOf" srcId="{D8F4EE66-72BD-48B5-A8FF-5911208D39AA}" destId="{FEEB5B71-F8BF-43A5-BB7F-A526DAE9F330}" srcOrd="0" destOrd="0" presId="urn:microsoft.com/office/officeart/2005/8/layout/vList3#1"/>
    <dgm:cxn modelId="{41C51855-1D2E-4DAE-BB08-B52F3CE9A775}" type="presOf" srcId="{2AB93F09-3C34-4501-B642-E018102E1443}" destId="{CA99BB14-575F-4337-91E4-ECBD1648B95C}" srcOrd="0" destOrd="0" presId="urn:microsoft.com/office/officeart/2005/8/layout/vList3#1"/>
    <dgm:cxn modelId="{A3EA16EC-6D6C-45C2-AFD5-A8E47691A2BE}" srcId="{2AB93F09-3C34-4501-B642-E018102E1443}" destId="{A044D845-6658-45F9-8044-72E83FB26A72}" srcOrd="2" destOrd="0" parTransId="{46D65D91-5C92-48D3-BA43-A266B92AAD9B}" sibTransId="{43A193F1-7C10-4BD1-A6B5-1D9A4F9B4987}"/>
    <dgm:cxn modelId="{E066B3CA-BF7B-4E91-8540-49BD1F9D07AC}" srcId="{2AB93F09-3C34-4501-B642-E018102E1443}" destId="{D8F4EE66-72BD-48B5-A8FF-5911208D39AA}" srcOrd="0" destOrd="0" parTransId="{7F9818B3-11CF-4369-ADA8-BCB9ECF286B3}" sibTransId="{D5DB1D5F-877B-4122-A08F-880F46D6656E}"/>
    <dgm:cxn modelId="{1722F1F0-EBCD-4900-B5C9-D75CB3724CF6}" type="presOf" srcId="{A044D845-6658-45F9-8044-72E83FB26A72}" destId="{311C0597-6257-42D1-9FFC-12FCA61CA0A4}" srcOrd="0" destOrd="0" presId="urn:microsoft.com/office/officeart/2005/8/layout/vList3#1"/>
    <dgm:cxn modelId="{93955BFE-F22C-45F6-99C4-9CD281787599}" srcId="{2AB93F09-3C34-4501-B642-E018102E1443}" destId="{E822B511-F339-41D7-925F-C05DAE4EBB3D}" srcOrd="1" destOrd="0" parTransId="{CF44242C-64F4-48B2-AFD4-389F2E041C18}" sibTransId="{DF69403B-ABED-43C2-B72C-878E662492BA}"/>
    <dgm:cxn modelId="{3DF9F189-16E9-4B14-9109-7CBD4AB507D7}" type="presOf" srcId="{E822B511-F339-41D7-925F-C05DAE4EBB3D}" destId="{C894FAF5-DCA1-41BA-8DDA-29E5B39C5F21}" srcOrd="0" destOrd="0" presId="urn:microsoft.com/office/officeart/2005/8/layout/vList3#1"/>
    <dgm:cxn modelId="{6912DD9C-24B9-4786-A93B-22DC8BE08031}" type="presParOf" srcId="{CA99BB14-575F-4337-91E4-ECBD1648B95C}" destId="{ADB49BC5-BE45-4DAB-B7E3-FD10B833FC3F}" srcOrd="0" destOrd="0" presId="urn:microsoft.com/office/officeart/2005/8/layout/vList3#1"/>
    <dgm:cxn modelId="{96E45C7B-2A36-4924-A583-9ECDAEFF3EF3}" type="presParOf" srcId="{ADB49BC5-BE45-4DAB-B7E3-FD10B833FC3F}" destId="{481BB562-93BC-4AE4-9F11-DFDCA6D0186B}" srcOrd="0" destOrd="0" presId="urn:microsoft.com/office/officeart/2005/8/layout/vList3#1"/>
    <dgm:cxn modelId="{A42E30CB-4236-4B0F-9226-1CDC13588F35}" type="presParOf" srcId="{ADB49BC5-BE45-4DAB-B7E3-FD10B833FC3F}" destId="{FEEB5B71-F8BF-43A5-BB7F-A526DAE9F330}" srcOrd="1" destOrd="0" presId="urn:microsoft.com/office/officeart/2005/8/layout/vList3#1"/>
    <dgm:cxn modelId="{CA65C1E1-DD48-4047-A0F6-B15F3B42F33A}" type="presParOf" srcId="{CA99BB14-575F-4337-91E4-ECBD1648B95C}" destId="{F43C1E97-1FCA-4FCE-B828-70E32ED4CAD3}" srcOrd="1" destOrd="0" presId="urn:microsoft.com/office/officeart/2005/8/layout/vList3#1"/>
    <dgm:cxn modelId="{E67A0F3F-BCEA-468F-BEE8-174A7313EDA7}" type="presParOf" srcId="{CA99BB14-575F-4337-91E4-ECBD1648B95C}" destId="{EED34F45-30D5-4739-872A-E80B5FDF1081}" srcOrd="2" destOrd="0" presId="urn:microsoft.com/office/officeart/2005/8/layout/vList3#1"/>
    <dgm:cxn modelId="{F2BD7CB1-0670-487A-9646-4A5A5A5B1A7D}" type="presParOf" srcId="{EED34F45-30D5-4739-872A-E80B5FDF1081}" destId="{4468D691-84D7-4F54-88FA-CE2A504D8E34}" srcOrd="0" destOrd="0" presId="urn:microsoft.com/office/officeart/2005/8/layout/vList3#1"/>
    <dgm:cxn modelId="{891240C9-50D5-42ED-BB7D-3ED73C4B2DAF}" type="presParOf" srcId="{EED34F45-30D5-4739-872A-E80B5FDF1081}" destId="{C894FAF5-DCA1-41BA-8DDA-29E5B39C5F21}" srcOrd="1" destOrd="0" presId="urn:microsoft.com/office/officeart/2005/8/layout/vList3#1"/>
    <dgm:cxn modelId="{265E912B-126F-4A5B-B20E-BDE26A3ACD81}" type="presParOf" srcId="{CA99BB14-575F-4337-91E4-ECBD1648B95C}" destId="{535A9B10-CFC7-4D28-8169-20D1522498D6}" srcOrd="3" destOrd="0" presId="urn:microsoft.com/office/officeart/2005/8/layout/vList3#1"/>
    <dgm:cxn modelId="{ED30B6BA-F71F-4B1E-8AEF-8706F2640781}" type="presParOf" srcId="{CA99BB14-575F-4337-91E4-ECBD1648B95C}" destId="{744C7C32-AAFC-42FA-A013-6088E362BC9B}" srcOrd="4" destOrd="0" presId="urn:microsoft.com/office/officeart/2005/8/layout/vList3#1"/>
    <dgm:cxn modelId="{C5BF77E3-D020-427D-9FB4-23158E8F74E5}" type="presParOf" srcId="{744C7C32-AAFC-42FA-A013-6088E362BC9B}" destId="{CEF78006-1F5C-4970-B83F-0A1C2E174D79}" srcOrd="0" destOrd="0" presId="urn:microsoft.com/office/officeart/2005/8/layout/vList3#1"/>
    <dgm:cxn modelId="{AB56525F-57F5-4B24-B66E-BA0A5C26B048}" type="presParOf" srcId="{744C7C32-AAFC-42FA-A013-6088E362BC9B}" destId="{311C0597-6257-42D1-9FFC-12FCA61CA0A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D8120A-C075-4AC1-BDA2-72EF0E21BF7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988D429D-D6DF-47A2-9A16-C12C66A3939F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rgbClr val="FF0000"/>
              </a:solidFill>
              <a:effectLst/>
            </a:rPr>
            <a:t>Прием заявлений</a:t>
          </a:r>
        </a:p>
      </dgm:t>
    </dgm:pt>
    <dgm:pt modelId="{BE81585A-FD1B-426C-9963-7E2AECBED735}" type="parTrans" cxnId="{9DF327C7-354A-4C9E-929F-887C29365924}">
      <dgm:prSet/>
      <dgm:spPr/>
      <dgm:t>
        <a:bodyPr/>
        <a:lstStyle/>
        <a:p>
          <a:endParaRPr lang="ru-RU"/>
        </a:p>
      </dgm:t>
    </dgm:pt>
    <dgm:pt modelId="{EAD5168F-B996-4A4D-8D3F-01E763B05013}" type="sibTrans" cxnId="{9DF327C7-354A-4C9E-929F-887C29365924}">
      <dgm:prSet/>
      <dgm:spPr/>
      <dgm:t>
        <a:bodyPr/>
        <a:lstStyle/>
        <a:p>
          <a:endParaRPr lang="ru-RU"/>
        </a:p>
      </dgm:t>
    </dgm:pt>
    <dgm:pt modelId="{96EACB17-F153-4169-9D70-9037DD4666B7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rgbClr val="FF0000"/>
              </a:solidFill>
              <a:effectLst/>
            </a:rPr>
            <a:t>Экспертиза</a:t>
          </a:r>
        </a:p>
      </dgm:t>
    </dgm:pt>
    <dgm:pt modelId="{183B99DC-A693-441D-8920-DDEAB62F408F}" type="parTrans" cxnId="{AC959B1D-C78C-473E-A7BA-EEE99BD255BF}">
      <dgm:prSet/>
      <dgm:spPr/>
      <dgm:t>
        <a:bodyPr/>
        <a:lstStyle/>
        <a:p>
          <a:endParaRPr lang="ru-RU"/>
        </a:p>
      </dgm:t>
    </dgm:pt>
    <dgm:pt modelId="{7BFB89D3-135C-4771-AFAD-68EF448C3322}" type="sibTrans" cxnId="{AC959B1D-C78C-473E-A7BA-EEE99BD255BF}">
      <dgm:prSet/>
      <dgm:spPr/>
      <dgm:t>
        <a:bodyPr/>
        <a:lstStyle/>
        <a:p>
          <a:endParaRPr lang="ru-RU"/>
        </a:p>
      </dgm:t>
    </dgm:pt>
    <dgm:pt modelId="{8F81AB15-789B-4C14-94C5-E895FF0748D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dirty="0" smtClean="0">
              <a:solidFill>
                <a:srgbClr val="FF0000"/>
              </a:solidFill>
              <a:effectLst/>
            </a:rPr>
            <a:t>Итоги аттестации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7C55E4-DF6D-4CF8-AD04-975D0220E699}" type="parTrans" cxnId="{93E7BD84-4232-419D-AD0C-87D287E09736}">
      <dgm:prSet/>
      <dgm:spPr/>
      <dgm:t>
        <a:bodyPr/>
        <a:lstStyle/>
        <a:p>
          <a:endParaRPr lang="ru-RU"/>
        </a:p>
      </dgm:t>
    </dgm:pt>
    <dgm:pt modelId="{F09B998D-AEFE-400C-A89D-48F90CED7313}" type="sibTrans" cxnId="{93E7BD84-4232-419D-AD0C-87D287E09736}">
      <dgm:prSet/>
      <dgm:spPr/>
      <dgm:t>
        <a:bodyPr/>
        <a:lstStyle/>
        <a:p>
          <a:endParaRPr lang="ru-RU"/>
        </a:p>
      </dgm:t>
    </dgm:pt>
    <dgm:pt modelId="{5B29F677-A2B1-42C1-969E-7A7A181D4B10}" type="pres">
      <dgm:prSet presAssocID="{D6D8120A-C075-4AC1-BDA2-72EF0E21BF7D}" presName="compositeShape" presStyleCnt="0">
        <dgm:presLayoutVars>
          <dgm:dir/>
          <dgm:resizeHandles/>
        </dgm:presLayoutVars>
      </dgm:prSet>
      <dgm:spPr/>
    </dgm:pt>
    <dgm:pt modelId="{0292869A-7295-44BE-B324-B3882516F622}" type="pres">
      <dgm:prSet presAssocID="{D6D8120A-C075-4AC1-BDA2-72EF0E21BF7D}" presName="pyramid" presStyleLbl="node1" presStyleIdx="0" presStyleCnt="1"/>
      <dgm:spPr/>
    </dgm:pt>
    <dgm:pt modelId="{EE9E6683-81D7-4677-84C7-733D45571A4D}" type="pres">
      <dgm:prSet presAssocID="{D6D8120A-C075-4AC1-BDA2-72EF0E21BF7D}" presName="theList" presStyleCnt="0"/>
      <dgm:spPr/>
    </dgm:pt>
    <dgm:pt modelId="{33307237-3257-4410-A40A-79438FDBD2CC}" type="pres">
      <dgm:prSet presAssocID="{988D429D-D6DF-47A2-9A16-C12C66A3939F}" presName="aNode" presStyleLbl="fgAcc1" presStyleIdx="0" presStyleCnt="3" custScaleX="141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80BDF-EE68-4B59-8DF5-9F35A04035A0}" type="pres">
      <dgm:prSet presAssocID="{988D429D-D6DF-47A2-9A16-C12C66A3939F}" presName="aSpace" presStyleCnt="0"/>
      <dgm:spPr/>
    </dgm:pt>
    <dgm:pt modelId="{7708BA49-FB88-46A2-BB7D-010FB1BB19E8}" type="pres">
      <dgm:prSet presAssocID="{96EACB17-F153-4169-9D70-9037DD4666B7}" presName="aNode" presStyleLbl="fgAcc1" presStyleIdx="1" presStyleCnt="3" custScaleX="142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5E70-48AD-416E-A10C-B56A0B9EEB4B}" type="pres">
      <dgm:prSet presAssocID="{96EACB17-F153-4169-9D70-9037DD4666B7}" presName="aSpace" presStyleCnt="0"/>
      <dgm:spPr/>
    </dgm:pt>
    <dgm:pt modelId="{1EEB2D03-4702-4F7C-9869-693844C8406C}" type="pres">
      <dgm:prSet presAssocID="{8F81AB15-789B-4C14-94C5-E895FF0748D9}" presName="aNode" presStyleLbl="fgAcc1" presStyleIdx="2" presStyleCnt="3" custScaleX="142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38FF6-CA96-4184-96EE-32663433DCFD}" type="pres">
      <dgm:prSet presAssocID="{8F81AB15-789B-4C14-94C5-E895FF0748D9}" presName="aSpace" presStyleCnt="0"/>
      <dgm:spPr/>
    </dgm:pt>
  </dgm:ptLst>
  <dgm:cxnLst>
    <dgm:cxn modelId="{BAE7B742-0E89-4F53-9A76-2387217F1C94}" type="presOf" srcId="{8F81AB15-789B-4C14-94C5-E895FF0748D9}" destId="{1EEB2D03-4702-4F7C-9869-693844C8406C}" srcOrd="0" destOrd="0" presId="urn:microsoft.com/office/officeart/2005/8/layout/pyramid2"/>
    <dgm:cxn modelId="{AC959B1D-C78C-473E-A7BA-EEE99BD255BF}" srcId="{D6D8120A-C075-4AC1-BDA2-72EF0E21BF7D}" destId="{96EACB17-F153-4169-9D70-9037DD4666B7}" srcOrd="1" destOrd="0" parTransId="{183B99DC-A693-441D-8920-DDEAB62F408F}" sibTransId="{7BFB89D3-135C-4771-AFAD-68EF448C3322}"/>
    <dgm:cxn modelId="{93E7BD84-4232-419D-AD0C-87D287E09736}" srcId="{D6D8120A-C075-4AC1-BDA2-72EF0E21BF7D}" destId="{8F81AB15-789B-4C14-94C5-E895FF0748D9}" srcOrd="2" destOrd="0" parTransId="{A47C55E4-DF6D-4CF8-AD04-975D0220E699}" sibTransId="{F09B998D-AEFE-400C-A89D-48F90CED7313}"/>
    <dgm:cxn modelId="{AF397D0B-CEA5-48FA-974D-F0706F21083F}" type="presOf" srcId="{96EACB17-F153-4169-9D70-9037DD4666B7}" destId="{7708BA49-FB88-46A2-BB7D-010FB1BB19E8}" srcOrd="0" destOrd="0" presId="urn:microsoft.com/office/officeart/2005/8/layout/pyramid2"/>
    <dgm:cxn modelId="{2D9D8B44-71D7-4926-92D2-73109FEA3DA3}" type="presOf" srcId="{D6D8120A-C075-4AC1-BDA2-72EF0E21BF7D}" destId="{5B29F677-A2B1-42C1-969E-7A7A181D4B10}" srcOrd="0" destOrd="0" presId="urn:microsoft.com/office/officeart/2005/8/layout/pyramid2"/>
    <dgm:cxn modelId="{9DF327C7-354A-4C9E-929F-887C29365924}" srcId="{D6D8120A-C075-4AC1-BDA2-72EF0E21BF7D}" destId="{988D429D-D6DF-47A2-9A16-C12C66A3939F}" srcOrd="0" destOrd="0" parTransId="{BE81585A-FD1B-426C-9963-7E2AECBED735}" sibTransId="{EAD5168F-B996-4A4D-8D3F-01E763B05013}"/>
    <dgm:cxn modelId="{13E35E61-A2C3-40E7-B415-B53C7CB9FCEE}" type="presOf" srcId="{988D429D-D6DF-47A2-9A16-C12C66A3939F}" destId="{33307237-3257-4410-A40A-79438FDBD2CC}" srcOrd="0" destOrd="0" presId="urn:microsoft.com/office/officeart/2005/8/layout/pyramid2"/>
    <dgm:cxn modelId="{9128CBFC-3BA5-4D2F-82DB-4C93F010856D}" type="presParOf" srcId="{5B29F677-A2B1-42C1-969E-7A7A181D4B10}" destId="{0292869A-7295-44BE-B324-B3882516F622}" srcOrd="0" destOrd="0" presId="urn:microsoft.com/office/officeart/2005/8/layout/pyramid2"/>
    <dgm:cxn modelId="{565247B0-A381-4B79-A701-A56B850E4275}" type="presParOf" srcId="{5B29F677-A2B1-42C1-969E-7A7A181D4B10}" destId="{EE9E6683-81D7-4677-84C7-733D45571A4D}" srcOrd="1" destOrd="0" presId="urn:microsoft.com/office/officeart/2005/8/layout/pyramid2"/>
    <dgm:cxn modelId="{60676520-6953-46DE-A615-AC6B99F820DA}" type="presParOf" srcId="{EE9E6683-81D7-4677-84C7-733D45571A4D}" destId="{33307237-3257-4410-A40A-79438FDBD2CC}" srcOrd="0" destOrd="0" presId="urn:microsoft.com/office/officeart/2005/8/layout/pyramid2"/>
    <dgm:cxn modelId="{FCC1A882-FC97-49D9-BACC-72EE304F77A5}" type="presParOf" srcId="{EE9E6683-81D7-4677-84C7-733D45571A4D}" destId="{51E80BDF-EE68-4B59-8DF5-9F35A04035A0}" srcOrd="1" destOrd="0" presId="urn:microsoft.com/office/officeart/2005/8/layout/pyramid2"/>
    <dgm:cxn modelId="{32F8C655-9C18-44A9-9986-C3F59CCB2AF6}" type="presParOf" srcId="{EE9E6683-81D7-4677-84C7-733D45571A4D}" destId="{7708BA49-FB88-46A2-BB7D-010FB1BB19E8}" srcOrd="2" destOrd="0" presId="urn:microsoft.com/office/officeart/2005/8/layout/pyramid2"/>
    <dgm:cxn modelId="{ED5422C0-AEE5-47F8-B932-0B954401D3C0}" type="presParOf" srcId="{EE9E6683-81D7-4677-84C7-733D45571A4D}" destId="{48F15E70-48AD-416E-A10C-B56A0B9EEB4B}" srcOrd="3" destOrd="0" presId="urn:microsoft.com/office/officeart/2005/8/layout/pyramid2"/>
    <dgm:cxn modelId="{0A229116-34E3-4AA6-8EAE-AC4236607267}" type="presParOf" srcId="{EE9E6683-81D7-4677-84C7-733D45571A4D}" destId="{1EEB2D03-4702-4F7C-9869-693844C8406C}" srcOrd="4" destOrd="0" presId="urn:microsoft.com/office/officeart/2005/8/layout/pyramid2"/>
    <dgm:cxn modelId="{EED5ED20-0D62-4F24-A5EB-48F877C50E57}" type="presParOf" srcId="{EE9E6683-81D7-4677-84C7-733D45571A4D}" destId="{3B638FF6-CA96-4184-96EE-32663433DC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CF7B7-1DD5-4005-A65D-AB27A81B14EA}">
      <dsp:nvSpPr>
        <dsp:cNvPr id="0" name=""/>
        <dsp:cNvSpPr/>
      </dsp:nvSpPr>
      <dsp:spPr>
        <a:xfrm>
          <a:off x="81377" y="57996"/>
          <a:ext cx="6215864" cy="903253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thickThin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>
              <a:solidFill>
                <a:srgbClr val="FF0000"/>
              </a:solidFill>
            </a:rPr>
            <a:t>Виды аттестации</a:t>
          </a:r>
          <a:endParaRPr lang="ru-RU" sz="4100" b="1" kern="1200" dirty="0">
            <a:solidFill>
              <a:srgbClr val="FF0000"/>
            </a:solidFill>
          </a:endParaRPr>
        </a:p>
      </dsp:txBody>
      <dsp:txXfrm>
        <a:off x="107832" y="84451"/>
        <a:ext cx="6162954" cy="850343"/>
      </dsp:txXfrm>
    </dsp:sp>
    <dsp:sp modelId="{C901C136-5EBE-4434-A5FF-D47D6EA30A37}">
      <dsp:nvSpPr>
        <dsp:cNvPr id="0" name=""/>
        <dsp:cNvSpPr/>
      </dsp:nvSpPr>
      <dsp:spPr>
        <a:xfrm>
          <a:off x="702963" y="961250"/>
          <a:ext cx="385116" cy="916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6297"/>
              </a:lnTo>
              <a:lnTo>
                <a:pt x="385116" y="916297"/>
              </a:lnTo>
            </a:path>
          </a:pathLst>
        </a:custGeom>
        <a:noFill/>
        <a:ln w="55000" cap="flat" cmpd="thickThin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9BFDC-AA67-404D-9D17-BFAA1EF7D889}">
      <dsp:nvSpPr>
        <dsp:cNvPr id="0" name=""/>
        <dsp:cNvSpPr/>
      </dsp:nvSpPr>
      <dsp:spPr>
        <a:xfrm>
          <a:off x="1088080" y="1239148"/>
          <a:ext cx="6260008" cy="1276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5476" y="1276544"/>
        <a:ext cx="6185216" cy="1202007"/>
      </dsp:txXfrm>
    </dsp:sp>
    <dsp:sp modelId="{C9B56D1A-64DB-41A2-A2ED-FA3F0E4F6E2D}">
      <dsp:nvSpPr>
        <dsp:cNvPr id="0" name=""/>
        <dsp:cNvSpPr/>
      </dsp:nvSpPr>
      <dsp:spPr>
        <a:xfrm>
          <a:off x="702963" y="961250"/>
          <a:ext cx="385116" cy="2306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708"/>
              </a:lnTo>
              <a:lnTo>
                <a:pt x="385116" y="2306708"/>
              </a:lnTo>
            </a:path>
          </a:pathLst>
        </a:custGeom>
        <a:noFill/>
        <a:ln w="55000" cap="flat" cmpd="thickThin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26982-C5A4-4741-B157-3E4D20F0BFCF}">
      <dsp:nvSpPr>
        <dsp:cNvPr id="0" name=""/>
        <dsp:cNvSpPr/>
      </dsp:nvSpPr>
      <dsp:spPr>
        <a:xfrm>
          <a:off x="1088080" y="2667146"/>
          <a:ext cx="6274314" cy="1201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kern="1200" dirty="0" smtClean="0">
              <a:solidFill>
                <a:srgbClr val="FF0000"/>
              </a:solidFill>
            </a:rPr>
            <a:t> </a:t>
          </a: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РТ.</a:t>
          </a:r>
          <a:endParaRPr lang="ru-RU" sz="2000" b="0" i="0" kern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3274" y="2702340"/>
        <a:ext cx="6203926" cy="1131236"/>
      </dsp:txXfrm>
    </dsp:sp>
    <dsp:sp modelId="{AE7D7429-CFDC-4938-AE06-1BEB869E8ECF}">
      <dsp:nvSpPr>
        <dsp:cNvPr id="0" name=""/>
        <dsp:cNvSpPr/>
      </dsp:nvSpPr>
      <dsp:spPr>
        <a:xfrm>
          <a:off x="702963" y="961250"/>
          <a:ext cx="379115" cy="3636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6897"/>
              </a:lnTo>
              <a:lnTo>
                <a:pt x="379115" y="3636897"/>
              </a:lnTo>
            </a:path>
          </a:pathLst>
        </a:custGeom>
        <a:noFill/>
        <a:ln w="55000" cap="flat" cmpd="thickThin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69DB0-559A-4FBE-88BD-8F5DC7918916}">
      <dsp:nvSpPr>
        <dsp:cNvPr id="0" name=""/>
        <dsp:cNvSpPr/>
      </dsp:nvSpPr>
      <dsp:spPr>
        <a:xfrm>
          <a:off x="1082079" y="4024469"/>
          <a:ext cx="6320477" cy="1147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kern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684" y="4058074"/>
        <a:ext cx="6253267" cy="1080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C02DB-97F0-47E5-AE41-DC8D2C1A3A07}">
      <dsp:nvSpPr>
        <dsp:cNvPr id="0" name=""/>
        <dsp:cNvSpPr/>
      </dsp:nvSpPr>
      <dsp:spPr>
        <a:xfrm>
          <a:off x="1866689" y="0"/>
          <a:ext cx="6953768" cy="358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B1F06-67F9-4C9A-B494-2B434C7040BF}">
      <dsp:nvSpPr>
        <dsp:cNvPr id="0" name=""/>
        <dsp:cNvSpPr/>
      </dsp:nvSpPr>
      <dsp:spPr>
        <a:xfrm>
          <a:off x="2483769" y="2837039"/>
          <a:ext cx="144736" cy="144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46817-5CB4-4F1B-A803-138D83F8350D}">
      <dsp:nvSpPr>
        <dsp:cNvPr id="0" name=""/>
        <dsp:cNvSpPr/>
      </dsp:nvSpPr>
      <dsp:spPr>
        <a:xfrm>
          <a:off x="2261750" y="3024336"/>
          <a:ext cx="1680326" cy="367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93" tIns="0" rIns="0" bIns="0" numCol="1" spcCol="1270" anchor="t" anchorCtr="0">
          <a:noAutofit/>
        </a:bodyPr>
        <a:lstStyle/>
        <a:p>
          <a:pPr lvl="0" algn="ctr" defTabSz="711200" rtl="0" fontAlgn="base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sp:txBody>
      <dsp:txXfrm>
        <a:off x="2261750" y="3024336"/>
        <a:ext cx="1680326" cy="367528"/>
      </dsp:txXfrm>
    </dsp:sp>
    <dsp:sp modelId="{8FBE2196-4E3B-451D-ABAB-8565D1C1428B}">
      <dsp:nvSpPr>
        <dsp:cNvPr id="0" name=""/>
        <dsp:cNvSpPr/>
      </dsp:nvSpPr>
      <dsp:spPr>
        <a:xfrm>
          <a:off x="3660323" y="1937691"/>
          <a:ext cx="251715" cy="251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C2C6E-0935-4800-9040-E1CBD884E9F4}">
      <dsp:nvSpPr>
        <dsp:cNvPr id="0" name=""/>
        <dsp:cNvSpPr/>
      </dsp:nvSpPr>
      <dsp:spPr>
        <a:xfrm>
          <a:off x="3122435" y="2048876"/>
          <a:ext cx="1321506" cy="1797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79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3122435" y="2048876"/>
        <a:ext cx="1321506" cy="1797406"/>
      </dsp:txXfrm>
    </dsp:sp>
    <dsp:sp modelId="{E66DE684-9329-4FE3-985B-CB5A58EF6A51}">
      <dsp:nvSpPr>
        <dsp:cNvPr id="0" name=""/>
        <dsp:cNvSpPr/>
      </dsp:nvSpPr>
      <dsp:spPr>
        <a:xfrm>
          <a:off x="4932040" y="1290819"/>
          <a:ext cx="333523" cy="3335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C2E5A-DE4A-47E7-8D94-231FA4E0FE7A}">
      <dsp:nvSpPr>
        <dsp:cNvPr id="0" name=""/>
        <dsp:cNvSpPr/>
      </dsp:nvSpPr>
      <dsp:spPr>
        <a:xfrm>
          <a:off x="4898907" y="1856181"/>
          <a:ext cx="2370518" cy="457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727" tIns="0" rIns="0" bIns="0" numCol="1" spcCol="1270" anchor="t" anchorCtr="0">
          <a:noAutofit/>
        </a:bodyPr>
        <a:lstStyle/>
        <a:p>
          <a:pPr marL="0" lvl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898907" y="1856181"/>
        <a:ext cx="2370518" cy="457638"/>
      </dsp:txXfrm>
    </dsp:sp>
    <dsp:sp modelId="{02C73BCB-6D48-4E49-8D7A-ED5ECA17C4CE}">
      <dsp:nvSpPr>
        <dsp:cNvPr id="0" name=""/>
        <dsp:cNvSpPr/>
      </dsp:nvSpPr>
      <dsp:spPr>
        <a:xfrm>
          <a:off x="7787434" y="435748"/>
          <a:ext cx="580315" cy="6304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F3FB7-B084-40A9-A874-25EBCDB9FF61}">
      <dsp:nvSpPr>
        <dsp:cNvPr id="0" name=""/>
        <dsp:cNvSpPr/>
      </dsp:nvSpPr>
      <dsp:spPr>
        <a:xfrm>
          <a:off x="5660871" y="934857"/>
          <a:ext cx="1321506" cy="2820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747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5660871" y="934857"/>
        <a:ext cx="1321506" cy="2820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B5B71-F8BF-43A5-BB7F-A526DAE9F330}">
      <dsp:nvSpPr>
        <dsp:cNvPr id="0" name=""/>
        <dsp:cNvSpPr/>
      </dsp:nvSpPr>
      <dsp:spPr>
        <a:xfrm rot="10800000">
          <a:off x="1336701" y="0"/>
          <a:ext cx="5563543" cy="128007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447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МОиН РТ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Утвердить) 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sp:txBody>
      <dsp:txXfrm rot="10800000">
        <a:off x="1656720" y="0"/>
        <a:ext cx="5243524" cy="1280078"/>
      </dsp:txXfrm>
    </dsp:sp>
    <dsp:sp modelId="{481BB562-93BC-4AE4-9F11-DFDCA6D0186B}">
      <dsp:nvSpPr>
        <dsp:cNvPr id="0" name=""/>
        <dsp:cNvSpPr/>
      </dsp:nvSpPr>
      <dsp:spPr>
        <a:xfrm>
          <a:off x="922174" y="69683"/>
          <a:ext cx="1143059" cy="1144761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894FAF5-DCA1-41BA-8DDA-29E5B39C5F21}">
      <dsp:nvSpPr>
        <dsp:cNvPr id="0" name=""/>
        <dsp:cNvSpPr/>
      </dsp:nvSpPr>
      <dsp:spPr>
        <a:xfrm rot="10800000">
          <a:off x="1358422" y="1692365"/>
          <a:ext cx="5516733" cy="1280078"/>
        </a:xfrm>
        <a:prstGeom prst="homePlate">
          <a:avLst/>
        </a:prstGeom>
        <a:gradFill rotWithShape="0">
          <a:gsLst>
            <a:gs pos="0">
              <a:schemeClr val="accent2">
                <a:hueOff val="-10081594"/>
                <a:satOff val="4384"/>
                <a:lumOff val="1275"/>
                <a:alphaOff val="0"/>
                <a:tint val="62000"/>
                <a:satMod val="180000"/>
              </a:schemeClr>
            </a:gs>
            <a:gs pos="65000">
              <a:schemeClr val="accent2">
                <a:hueOff val="-10081594"/>
                <a:satOff val="4384"/>
                <a:lumOff val="1275"/>
                <a:alphaOff val="0"/>
                <a:tint val="32000"/>
                <a:satMod val="250000"/>
              </a:schemeClr>
            </a:gs>
            <a:gs pos="100000">
              <a:schemeClr val="accent2">
                <a:hueOff val="-10081594"/>
                <a:satOff val="4384"/>
                <a:lumOff val="1275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447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МР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(Вернуть на доработку в ОО)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sp:txBody>
      <dsp:txXfrm rot="10800000">
        <a:off x="1678441" y="1692365"/>
        <a:ext cx="5196714" cy="1280078"/>
      </dsp:txXfrm>
    </dsp:sp>
    <dsp:sp modelId="{4468D691-84D7-4F54-88FA-CE2A504D8E34}">
      <dsp:nvSpPr>
        <dsp:cNvPr id="0" name=""/>
        <dsp:cNvSpPr/>
      </dsp:nvSpPr>
      <dsp:spPr>
        <a:xfrm>
          <a:off x="948092" y="1750993"/>
          <a:ext cx="1086198" cy="1106525"/>
        </a:xfrm>
        <a:prstGeom prst="ellipse">
          <a:avLst/>
        </a:prstGeom>
        <a:solidFill>
          <a:schemeClr val="accent2">
            <a:tint val="50000"/>
            <a:hueOff val="-10478886"/>
            <a:satOff val="8165"/>
            <a:lumOff val="744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11C0597-6257-42D1-9FFC-12FCA61CA0A4}">
      <dsp:nvSpPr>
        <dsp:cNvPr id="0" name=""/>
        <dsp:cNvSpPr/>
      </dsp:nvSpPr>
      <dsp:spPr>
        <a:xfrm rot="10800000">
          <a:off x="1229266" y="3326408"/>
          <a:ext cx="5626096" cy="1280078"/>
        </a:xfrm>
        <a:prstGeom prst="homePlate">
          <a:avLst/>
        </a:prstGeom>
        <a:gradFill rotWithShape="0">
          <a:gsLst>
            <a:gs pos="0">
              <a:schemeClr val="accent2">
                <a:hueOff val="-20163188"/>
                <a:satOff val="8769"/>
                <a:lumOff val="2550"/>
                <a:alphaOff val="0"/>
                <a:tint val="62000"/>
                <a:satMod val="180000"/>
              </a:schemeClr>
            </a:gs>
            <a:gs pos="65000">
              <a:schemeClr val="accent2">
                <a:hueOff val="-20163188"/>
                <a:satOff val="8769"/>
                <a:lumOff val="2550"/>
                <a:alphaOff val="0"/>
                <a:tint val="32000"/>
                <a:satMod val="250000"/>
              </a:schemeClr>
            </a:gs>
            <a:gs pos="100000">
              <a:schemeClr val="accent2">
                <a:hueOff val="-20163188"/>
                <a:satOff val="8769"/>
                <a:lumOff val="255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447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altLang="ru-RU" sz="2500" b="1" kern="1200" dirty="0" smtClean="0">
            <a:latin typeface="+mn-lt"/>
            <a:ea typeface="Tahoma" pitchFamily="34" charset="0"/>
            <a:cs typeface="Tahoma" pitchFamily="34" charset="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ОО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(Вернуть на доработку, педагогу)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sp:txBody>
      <dsp:txXfrm rot="10800000">
        <a:off x="1549285" y="3326408"/>
        <a:ext cx="5306077" cy="1280078"/>
      </dsp:txXfrm>
    </dsp:sp>
    <dsp:sp modelId="{CEF78006-1F5C-4970-B83F-0A1C2E174D79}">
      <dsp:nvSpPr>
        <dsp:cNvPr id="0" name=""/>
        <dsp:cNvSpPr/>
      </dsp:nvSpPr>
      <dsp:spPr>
        <a:xfrm>
          <a:off x="931379" y="3444393"/>
          <a:ext cx="1043686" cy="1044109"/>
        </a:xfrm>
        <a:prstGeom prst="ellipse">
          <a:avLst/>
        </a:prstGeom>
        <a:solidFill>
          <a:schemeClr val="accent2">
            <a:tint val="50000"/>
            <a:hueOff val="-20957772"/>
            <a:satOff val="16331"/>
            <a:lumOff val="1488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2869A-7295-44BE-B324-B3882516F622}">
      <dsp:nvSpPr>
        <dsp:cNvPr id="0" name=""/>
        <dsp:cNvSpPr/>
      </dsp:nvSpPr>
      <dsp:spPr>
        <a:xfrm>
          <a:off x="463963" y="0"/>
          <a:ext cx="2574831" cy="405348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07237-3257-4410-A40A-79438FDBD2CC}">
      <dsp:nvSpPr>
        <dsp:cNvPr id="0" name=""/>
        <dsp:cNvSpPr/>
      </dsp:nvSpPr>
      <dsp:spPr>
        <a:xfrm>
          <a:off x="1401956" y="407525"/>
          <a:ext cx="2372485" cy="959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rgbClr val="FF0000"/>
              </a:solidFill>
              <a:effectLst/>
            </a:rPr>
            <a:t>Прием заявлений</a:t>
          </a:r>
        </a:p>
      </dsp:txBody>
      <dsp:txXfrm>
        <a:off x="1448797" y="454366"/>
        <a:ext cx="2278803" cy="865853"/>
      </dsp:txXfrm>
    </dsp:sp>
    <dsp:sp modelId="{7708BA49-FB88-46A2-BB7D-010FB1BB19E8}">
      <dsp:nvSpPr>
        <dsp:cNvPr id="0" name=""/>
        <dsp:cNvSpPr/>
      </dsp:nvSpPr>
      <dsp:spPr>
        <a:xfrm>
          <a:off x="1395244" y="1487002"/>
          <a:ext cx="2385908" cy="959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rgbClr val="FF0000"/>
              </a:solidFill>
              <a:effectLst/>
            </a:rPr>
            <a:t>Экспертиза</a:t>
          </a:r>
        </a:p>
      </dsp:txBody>
      <dsp:txXfrm>
        <a:off x="1442085" y="1533843"/>
        <a:ext cx="2292226" cy="865853"/>
      </dsp:txXfrm>
    </dsp:sp>
    <dsp:sp modelId="{1EEB2D03-4702-4F7C-9869-693844C8406C}">
      <dsp:nvSpPr>
        <dsp:cNvPr id="0" name=""/>
        <dsp:cNvSpPr/>
      </dsp:nvSpPr>
      <dsp:spPr>
        <a:xfrm>
          <a:off x="1391889" y="2566480"/>
          <a:ext cx="2392619" cy="959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400" b="1" kern="1200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kern="1200" dirty="0" smtClean="0">
              <a:solidFill>
                <a:srgbClr val="FF0000"/>
              </a:solidFill>
              <a:effectLst/>
            </a:rPr>
            <a:t>Итоги аттестации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38730" y="2613321"/>
        <a:ext cx="2298937" cy="865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A79B9-795D-4F33-951B-5918FBFCB101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143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76425" y="4715154"/>
            <a:ext cx="5841483" cy="4699835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 smtClean="0"/>
              <a:t>Общее кол  ведомств – 13, из них 4 РФ </a:t>
            </a:r>
          </a:p>
          <a:p>
            <a:pPr marL="228600" indent="-228600"/>
            <a:r>
              <a:rPr lang="ru-RU" dirty="0" smtClean="0"/>
              <a:t> РТ - МОиН РТ, </a:t>
            </a:r>
            <a:r>
              <a:rPr lang="ru-RU" dirty="0" err="1" smtClean="0"/>
              <a:t>МДМиС</a:t>
            </a:r>
            <a:r>
              <a:rPr lang="ru-RU" dirty="0" smtClean="0"/>
              <a:t> РТ, Минкульт, </a:t>
            </a:r>
            <a:r>
              <a:rPr lang="ru-RU" dirty="0" err="1" smtClean="0"/>
              <a:t>Минздав</a:t>
            </a:r>
            <a:r>
              <a:rPr lang="ru-RU" dirty="0" smtClean="0"/>
              <a:t>, МИС РТ, Минтруд,  Министерство сельского хозяйства и продовольствия, Министерство лесного хозяйства, </a:t>
            </a:r>
            <a:r>
              <a:rPr lang="ru-RU" dirty="0" err="1" smtClean="0"/>
              <a:t>Татпотребсоюз</a:t>
            </a:r>
            <a:endParaRPr lang="ru-RU" dirty="0" smtClean="0"/>
          </a:p>
          <a:p>
            <a:pPr marL="228600" indent="-228600"/>
            <a:r>
              <a:rPr lang="ru-RU" dirty="0" smtClean="0"/>
              <a:t> РФ - ЦБ РФ,  МОиН РФ,  МЗ РФ,  МК РФ</a:t>
            </a:r>
          </a:p>
          <a:p>
            <a:endParaRPr lang="ru-RU" dirty="0" smtClean="0"/>
          </a:p>
          <a:p>
            <a:r>
              <a:rPr lang="ru-RU" dirty="0" smtClean="0"/>
              <a:t>2. Прочие организации – это детские дома, реабилитационные центры, межшкольные комбинаты, детские приюты и др.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AA40D98-67B8-4E26-A627-D95E4CF8B836}" type="datetimeFigureOut">
              <a:rPr lang="ru-RU" smtClean="0"/>
              <a:pPr/>
              <a:t>06.10.2016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«Организационно – правовые аспекты аттестации педагогов в 2016-2017 учебном году»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Clr>
                <a:schemeClr val="accent3"/>
              </a:buClr>
              <a:defRPr/>
            </a:pPr>
            <a:endParaRPr lang="ru-RU" sz="24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chemeClr val="accent3"/>
              </a:buClr>
              <a:defRPr/>
            </a:pPr>
            <a:endParaRPr lang="ru-RU" sz="24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Clr>
                <a:schemeClr val="accent3"/>
              </a:buClr>
              <a:buNone/>
              <a:defRPr/>
            </a:pPr>
            <a:r>
              <a:rPr lang="ru-RU" sz="24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и НРТ</a:t>
            </a:r>
          </a:p>
          <a:p>
            <a:pPr marL="109728" indent="0">
              <a:buClr>
                <a:schemeClr val="accent3"/>
              </a:buClr>
              <a:buNone/>
              <a:defRPr/>
            </a:pP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30 мая 2016 г. № под- 1050/16 </a:t>
            </a:r>
          </a:p>
          <a:p>
            <a:pPr marL="0" indent="0" algn="ctr">
              <a:buClr>
                <a:schemeClr val="accent3"/>
              </a:buClr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итогах аттестации педагогических работников образования РТ в 2015/2016 учебном году и задачах по аттестации на 2016/2017 учебный год»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507288" cy="1224136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Нормативный документ  МО и Н РТ, </a:t>
            </a:r>
            <a:br>
              <a:rPr lang="ru-RU" altLang="ru-RU" sz="2800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определяющий задачи по аттестации </a:t>
            </a:r>
            <a:br>
              <a:rPr lang="ru-RU" altLang="ru-RU" sz="2800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на 2016/2017 учебный год</a:t>
            </a:r>
            <a:br>
              <a:rPr lang="ru-RU" altLang="ru-RU" sz="2800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5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ctr">
              <a:buClr>
                <a:schemeClr val="accent3"/>
              </a:buClr>
              <a:buNone/>
              <a:defRPr/>
            </a:pP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и </a:t>
            </a:r>
            <a:r>
              <a:rPr lang="ru-RU" sz="24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НРТ</a:t>
            </a:r>
            <a:endParaRPr lang="ru-RU" sz="2400" b="1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Clr>
                <a:schemeClr val="accent3"/>
              </a:buClr>
              <a:buNone/>
              <a:defRPr/>
            </a:pPr>
            <a:r>
              <a:rPr lang="ru-RU" sz="24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 августа 2016 г. № под- 1519/16  </a:t>
            </a:r>
            <a:endParaRPr lang="ru-RU" sz="2400" b="1" u="sng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Clr>
                <a:schemeClr val="accent3"/>
              </a:buClr>
              <a:buNone/>
              <a:defRPr/>
            </a:pPr>
            <a:endParaRPr lang="ru-RU" sz="24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Clr>
                <a:schemeClr val="accent3"/>
              </a:buClr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регламента по проведению аттестации педагогических работников организаций Республики Татарстан, осуществляющих образовательную деятельность в информационной системе «Электронное образование в Республике Татарстан»</a:t>
            </a:r>
          </a:p>
          <a:p>
            <a:pPr marL="109728" indent="0">
              <a:buNone/>
            </a:pPr>
            <a:r>
              <a:rPr lang="ru-RU" sz="1600" dirty="0" smtClean="0"/>
              <a:t>Прописаны функциональные обязанности кураторов ОО и МК, МО и Н РТ, функции субъектов процедуры аттестации, процедура тестирования, проведение аттестации в ГИС «Электронное образование в Республике Татарстан»   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Нормативный документ  МО и Н РТ, </a:t>
            </a:r>
            <a:b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определяющий задачи по аттестации </a:t>
            </a:r>
            <a:b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2016/2017 учебный год</a:t>
            </a:r>
            <a:b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71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24618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Основополагающие  документы для проведения аттестации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196752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Национальная образовательная инициатива 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«Наша новая школа»,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предусматривающая особую роль аттестации в совершенствовании учительского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корпуса</a:t>
            </a:r>
          </a:p>
          <a:p>
            <a:pPr algn="just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Единый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квалификационный справочник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утвержденный приказом Министерства здравоохранения и социального развития РФ от 26.08.2010 №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761-р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Приказ МО и Н РФ от 07 апреля 2014 г. № 276  </a:t>
            </a:r>
          </a:p>
          <a:p>
            <a:pPr lvl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«О Порядке проведения аттестации педагогических работников образовательных организаций, осуществляющих образовательную деятельность»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12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3" y="700609"/>
            <a:ext cx="1008113" cy="55446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700609"/>
            <a:ext cx="1267419" cy="55446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9943" y="853009"/>
            <a:ext cx="1267419" cy="55446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9944" y="853009"/>
            <a:ext cx="1267419" cy="5544616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700610"/>
            <a:ext cx="8229600" cy="5306682"/>
          </a:xfrm>
        </p:spPr>
        <p:txBody>
          <a:bodyPr>
            <a:normAutofit fontScale="77500" lnSpcReduction="20000"/>
          </a:bodyPr>
          <a:lstStyle/>
          <a:p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Федеральный Закон</a:t>
            </a:r>
            <a:b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6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«Об образовании в Российской Федерации»</a:t>
            </a:r>
            <a:br>
              <a:rPr lang="ru-RU" altLang="ru-RU" sz="3600" b="1" i="1" u="sng" dirty="0">
                <a:solidFill>
                  <a:srgbClr val="002060"/>
                </a:solidFill>
                <a:latin typeface="Times New Roman" panose="02020603050405020304" pitchFamily="18" charset="0"/>
              </a:rPr>
            </a:br>
            <a:r>
              <a:rPr lang="ru-RU" altLang="ru-RU" sz="2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49. Аттестация педагогических работников</a:t>
            </a:r>
            <a:r>
              <a:rPr lang="ru-RU" altLang="ru-RU" sz="28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1</a:t>
            </a:r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проводится</a:t>
            </a:r>
            <a:b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оценки их профессиональной деятельности</a:t>
            </a:r>
            <a:r>
              <a:rPr lang="ru-RU" altLang="ru-RU" sz="2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2 : аттестация педагогических работников на СЗД проводится АК, самостоятельно формируемыми организациями</a:t>
            </a:r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3 :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работников на 1, высшую категорию проводится  уполномоченными органами государственной власти субъектов Российской Федерации</a:t>
            </a:r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 </a:t>
            </a:r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</a:t>
            </a:r>
            <a:b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00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8497441" cy="6271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79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28343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FF"/>
                </a:solidFill>
              </a:rPr>
              <a:t>II. Должности руководителей образовательных организаций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 Должности руководителей</a:t>
            </a:r>
            <a:br>
              <a:rPr lang="ru-RU" sz="2400" dirty="0"/>
            </a:br>
            <a:r>
              <a:rPr lang="ru-RU" sz="2400" dirty="0"/>
              <a:t>Директор</a:t>
            </a:r>
            <a:br>
              <a:rPr lang="ru-RU" sz="2400" dirty="0"/>
            </a:br>
            <a:r>
              <a:rPr lang="ru-RU" sz="2400" dirty="0"/>
              <a:t>Заведующий</a:t>
            </a:r>
            <a:br>
              <a:rPr lang="ru-RU" sz="2400" dirty="0"/>
            </a:br>
            <a:r>
              <a:rPr lang="ru-RU" sz="2400" dirty="0"/>
              <a:t>Начальник</a:t>
            </a:r>
            <a:br>
              <a:rPr lang="ru-RU" sz="2400" dirty="0"/>
            </a:br>
            <a:r>
              <a:rPr lang="ru-RU" sz="2400" dirty="0">
                <a:solidFill>
                  <a:srgbClr val="FF00FF"/>
                </a:solidFill>
              </a:rPr>
              <a:t>2. Должности иных педагогических работников</a:t>
            </a:r>
            <a:br>
              <a:rPr lang="ru-RU" sz="2400" dirty="0">
                <a:solidFill>
                  <a:srgbClr val="FF00FF"/>
                </a:solidFill>
              </a:rPr>
            </a:br>
            <a:r>
              <a:rPr lang="ru-RU" sz="2400" dirty="0"/>
              <a:t>Учитель</a:t>
            </a:r>
            <a:br>
              <a:rPr lang="ru-RU" sz="2400" dirty="0"/>
            </a:br>
            <a:r>
              <a:rPr lang="ru-RU" sz="2400" dirty="0"/>
              <a:t>Педагог-организатор</a:t>
            </a:r>
            <a:br>
              <a:rPr lang="ru-RU" sz="2400" dirty="0"/>
            </a:br>
            <a:r>
              <a:rPr lang="ru-RU" sz="2400" dirty="0"/>
              <a:t>Педагог-психолог</a:t>
            </a:r>
            <a:br>
              <a:rPr lang="ru-RU" sz="2400" dirty="0"/>
            </a:br>
            <a:r>
              <a:rPr lang="ru-RU" sz="2400" dirty="0"/>
              <a:t>Музыкальный руководитель</a:t>
            </a:r>
            <a:br>
              <a:rPr lang="ru-RU" sz="2400" dirty="0"/>
            </a:br>
            <a:r>
              <a:rPr lang="ru-RU" sz="2400" dirty="0"/>
              <a:t>Педагог дополнительного образования</a:t>
            </a:r>
            <a:br>
              <a:rPr lang="ru-RU" sz="2400" dirty="0"/>
            </a:br>
            <a:r>
              <a:rPr lang="ru-RU" sz="2400" dirty="0"/>
              <a:t>Воспитатель</a:t>
            </a:r>
            <a:br>
              <a:rPr lang="ru-RU" sz="2400" dirty="0"/>
            </a:br>
            <a:r>
              <a:rPr lang="ru-RU" sz="2400" dirty="0"/>
              <a:t>Инструктор по физической культуре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9113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764704"/>
            <a:ext cx="8208912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itchFamily="18" charset="0"/>
              </a:rPr>
              <a:t>Приказ  Министерства здравоохранения </a:t>
            </a:r>
          </a:p>
          <a:p>
            <a:pPr algn="ctr"/>
            <a:r>
              <a:rPr lang="ru-RU" altLang="ru-RU" sz="3200" b="1" dirty="0">
                <a:solidFill>
                  <a:srgbClr val="0070C0"/>
                </a:solidFill>
                <a:latin typeface="Times New Roman" pitchFamily="18" charset="0"/>
              </a:rPr>
              <a:t>и социального развития    РФ</a:t>
            </a:r>
          </a:p>
          <a:p>
            <a:pPr algn="ctr">
              <a:spcBef>
                <a:spcPct val="20000"/>
              </a:spcBef>
            </a:pPr>
            <a:r>
              <a:rPr lang="ru-RU" altLang="ru-RU" sz="3200" b="1" dirty="0">
                <a:solidFill>
                  <a:srgbClr val="0070C0"/>
                </a:solidFill>
                <a:latin typeface="Times New Roman" pitchFamily="18" charset="0"/>
              </a:rPr>
              <a:t>от 26 августа 2010 г.  №</a:t>
            </a:r>
            <a:r>
              <a:rPr lang="ru-RU" altLang="ru-RU" sz="3200" b="1" dirty="0" smtClean="0">
                <a:solidFill>
                  <a:srgbClr val="0070C0"/>
                </a:solidFill>
                <a:latin typeface="Times New Roman" pitchFamily="18" charset="0"/>
              </a:rPr>
              <a:t>761</a:t>
            </a:r>
            <a:endParaRPr lang="ru-RU" altLang="ru-RU" sz="32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altLang="ru-RU" sz="3200" b="1" i="1" dirty="0">
                <a:solidFill>
                  <a:srgbClr val="0000FF"/>
                </a:solidFill>
                <a:latin typeface="Times New Roman" pitchFamily="18" charset="0"/>
              </a:rPr>
              <a:t>«Об утверждении Единого </a:t>
            </a:r>
          </a:p>
          <a:p>
            <a:pPr algn="ctr">
              <a:spcBef>
                <a:spcPct val="20000"/>
              </a:spcBef>
            </a:pPr>
            <a:r>
              <a:rPr lang="ru-RU" altLang="ru-RU" sz="3200" b="1" i="1" dirty="0">
                <a:solidFill>
                  <a:srgbClr val="0000FF"/>
                </a:solidFill>
                <a:latin typeface="Times New Roman" pitchFamily="18" charset="0"/>
              </a:rPr>
              <a:t>квалификационного справочника </a:t>
            </a:r>
          </a:p>
          <a:p>
            <a:pPr algn="ctr">
              <a:spcBef>
                <a:spcPct val="20000"/>
              </a:spcBef>
            </a:pPr>
            <a:r>
              <a:rPr lang="ru-RU" altLang="ru-RU" sz="3200" b="1" i="1" dirty="0">
                <a:solidFill>
                  <a:srgbClr val="0000FF"/>
                </a:solidFill>
                <a:latin typeface="Times New Roman" pitchFamily="18" charset="0"/>
              </a:rPr>
              <a:t>руководителей, специалистов и служащих. </a:t>
            </a:r>
          </a:p>
          <a:p>
            <a:pPr algn="ctr">
              <a:spcBef>
                <a:spcPct val="20000"/>
              </a:spcBef>
            </a:pPr>
            <a:r>
              <a:rPr lang="ru-RU" altLang="ru-RU" sz="3200" b="1" i="1" u="sng" dirty="0">
                <a:solidFill>
                  <a:srgbClr val="FF0000"/>
                </a:solidFill>
                <a:latin typeface="Times New Roman" pitchFamily="18" charset="0"/>
              </a:rPr>
              <a:t>Раздел «Квалификационные характеристики </a:t>
            </a:r>
          </a:p>
          <a:p>
            <a:pPr algn="ctr">
              <a:spcBef>
                <a:spcPct val="20000"/>
              </a:spcBef>
            </a:pPr>
            <a:r>
              <a:rPr lang="ru-RU" altLang="ru-RU" sz="3200" b="1" i="1" u="sng" dirty="0">
                <a:solidFill>
                  <a:srgbClr val="FF0000"/>
                </a:solidFill>
                <a:latin typeface="Times New Roman" pitchFamily="18" charset="0"/>
              </a:rPr>
              <a:t>должностей работников образования</a:t>
            </a:r>
            <a:r>
              <a:rPr lang="ru-RU" altLang="ru-RU" sz="3200" i="1" u="sng" dirty="0">
                <a:solidFill>
                  <a:srgbClr val="FF0000"/>
                </a:solidFill>
                <a:latin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72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" y="0"/>
            <a:ext cx="1403651" cy="685800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448807"/>
              </p:ext>
            </p:extLst>
          </p:nvPr>
        </p:nvGraphicFramePr>
        <p:xfrm>
          <a:off x="1115616" y="404664"/>
          <a:ext cx="75711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7010400" y="64928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FD19F0-4726-4784-BBD7-2F602B4A98C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7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20272" y="6040208"/>
            <a:ext cx="2057400" cy="365125"/>
          </a:xfrm>
        </p:spPr>
        <p:txBody>
          <a:bodyPr/>
          <a:lstStyle/>
          <a:p>
            <a:fld id="{F5FD19F0-4726-4784-BBD7-2F602B4A98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209" y="417873"/>
            <a:ext cx="7761257" cy="6455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Стимулирование профессионального роста учителей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403648" y="1734379"/>
            <a:ext cx="4536504" cy="299674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Гранты </a:t>
            </a:r>
            <a:r>
              <a:rPr lang="ru-RU" sz="1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</a:t>
            </a:r>
            <a:r>
              <a:rPr lang="ru-RU" sz="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учителей </a:t>
            </a:r>
          </a:p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высшей категории</a:t>
            </a:r>
          </a:p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srgbClr val="0070C0"/>
                </a:solidFill>
              </a:rPr>
              <a:t> </a:t>
            </a:r>
            <a:r>
              <a:rPr lang="ru-RU" sz="1500" b="1" dirty="0">
                <a:solidFill>
                  <a:srgbClr val="0070C0"/>
                </a:solidFill>
              </a:rPr>
              <a:t>«Учитель-эксперт» </a:t>
            </a:r>
            <a:r>
              <a:rPr lang="ru-RU" sz="1500" dirty="0">
                <a:solidFill>
                  <a:srgbClr val="0070C0"/>
                </a:solidFill>
              </a:rPr>
              <a:t>- </a:t>
            </a:r>
            <a:r>
              <a:rPr lang="ru-RU" sz="1500" dirty="0" smtClean="0">
                <a:solidFill>
                  <a:srgbClr val="0070C0"/>
                </a:solidFill>
              </a:rPr>
              <a:t>победитель или призер республиканского (всероссийского, международного) этапа олимпиад школьников, работа в экспертных комиссиях </a:t>
            </a:r>
            <a:r>
              <a:rPr lang="ru-RU" sz="1500" b="1" dirty="0">
                <a:solidFill>
                  <a:srgbClr val="A8246F"/>
                </a:solidFill>
              </a:rPr>
              <a:t>–</a:t>
            </a:r>
            <a:r>
              <a:rPr lang="ru-RU" sz="1500" dirty="0" smtClean="0">
                <a:solidFill>
                  <a:srgbClr val="0070C0"/>
                </a:solidFill>
              </a:rPr>
              <a:t> </a:t>
            </a:r>
            <a:r>
              <a:rPr lang="ru-RU" sz="1500" b="1" dirty="0" smtClean="0">
                <a:solidFill>
                  <a:srgbClr val="A8246F"/>
                </a:solidFill>
              </a:rPr>
              <a:t>10,0 </a:t>
            </a:r>
            <a:r>
              <a:rPr lang="ru-RU" sz="1500" b="1" dirty="0">
                <a:solidFill>
                  <a:srgbClr val="A8246F"/>
                </a:solidFill>
              </a:rPr>
              <a:t>тыс.руб</a:t>
            </a:r>
            <a:r>
              <a:rPr lang="ru-RU" sz="1500" b="1" dirty="0" smtClean="0">
                <a:solidFill>
                  <a:srgbClr val="A8246F"/>
                </a:solidFill>
              </a:rPr>
              <a:t>.</a:t>
            </a:r>
            <a:r>
              <a:rPr lang="en-US" sz="1500" b="1" dirty="0" smtClean="0">
                <a:solidFill>
                  <a:srgbClr val="A8246F"/>
                </a:solidFill>
              </a:rPr>
              <a:t> – </a:t>
            </a:r>
            <a:r>
              <a:rPr lang="ru-RU" sz="1500" b="1" dirty="0" smtClean="0">
                <a:solidFill>
                  <a:srgbClr val="A8246F"/>
                </a:solidFill>
              </a:rPr>
              <a:t>0 человек</a:t>
            </a:r>
          </a:p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srgbClr val="0070C0"/>
                </a:solidFill>
              </a:rPr>
              <a:t>«Учитель-наставник</a:t>
            </a:r>
            <a:r>
              <a:rPr lang="ru-RU" sz="1500" b="1" dirty="0">
                <a:solidFill>
                  <a:srgbClr val="0070C0"/>
                </a:solidFill>
              </a:rPr>
              <a:t>» </a:t>
            </a:r>
            <a:r>
              <a:rPr lang="ru-RU" sz="1500" dirty="0">
                <a:solidFill>
                  <a:srgbClr val="0070C0"/>
                </a:solidFill>
              </a:rPr>
              <a:t>- победитель </a:t>
            </a:r>
            <a:r>
              <a:rPr lang="ru-RU" sz="1500" dirty="0" smtClean="0">
                <a:solidFill>
                  <a:srgbClr val="0070C0"/>
                </a:solidFill>
              </a:rPr>
              <a:t>муниципального </a:t>
            </a:r>
            <a:r>
              <a:rPr lang="ru-RU" sz="1500" dirty="0">
                <a:solidFill>
                  <a:srgbClr val="0070C0"/>
                </a:solidFill>
              </a:rPr>
              <a:t>этапа олимпиад школьников, </a:t>
            </a:r>
            <a:r>
              <a:rPr lang="ru-RU" sz="1500" dirty="0" smtClean="0">
                <a:solidFill>
                  <a:srgbClr val="0070C0"/>
                </a:solidFill>
              </a:rPr>
              <a:t>победитель или призер конкурса </a:t>
            </a:r>
            <a:r>
              <a:rPr lang="ru-RU" sz="1500" dirty="0">
                <a:solidFill>
                  <a:srgbClr val="0070C0"/>
                </a:solidFill>
              </a:rPr>
              <a:t>муниципального </a:t>
            </a:r>
            <a:r>
              <a:rPr lang="ru-RU" sz="1500" dirty="0" smtClean="0">
                <a:solidFill>
                  <a:srgbClr val="0070C0"/>
                </a:solidFill>
              </a:rPr>
              <a:t>или республиканского этапа конкурсов профессионального мастерства </a:t>
            </a:r>
            <a:r>
              <a:rPr lang="ru-RU" sz="1500" b="1" dirty="0">
                <a:solidFill>
                  <a:srgbClr val="A8246F"/>
                </a:solidFill>
              </a:rPr>
              <a:t>–</a:t>
            </a:r>
            <a:r>
              <a:rPr lang="ru-RU" sz="1500" dirty="0" smtClean="0">
                <a:solidFill>
                  <a:srgbClr val="0070C0"/>
                </a:solidFill>
              </a:rPr>
              <a:t> </a:t>
            </a:r>
          </a:p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 smtClean="0">
                <a:solidFill>
                  <a:srgbClr val="A8246F"/>
                </a:solidFill>
              </a:rPr>
              <a:t>8,0 </a:t>
            </a:r>
            <a:r>
              <a:rPr lang="ru-RU" sz="1500" b="1" dirty="0">
                <a:solidFill>
                  <a:srgbClr val="A8246F"/>
                </a:solidFill>
              </a:rPr>
              <a:t>тыс.руб.</a:t>
            </a:r>
            <a:r>
              <a:rPr lang="en-US" sz="1500" b="1" dirty="0">
                <a:solidFill>
                  <a:srgbClr val="A8246F"/>
                </a:solidFill>
              </a:rPr>
              <a:t> – </a:t>
            </a:r>
            <a:r>
              <a:rPr lang="ru-RU" sz="1500" b="1" dirty="0" smtClean="0">
                <a:solidFill>
                  <a:srgbClr val="A8246F"/>
                </a:solidFill>
              </a:rPr>
              <a:t>1человек</a:t>
            </a:r>
            <a:endParaRPr lang="ru-RU" sz="1500" b="1" dirty="0">
              <a:solidFill>
                <a:srgbClr val="A8246F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1600" b="1" dirty="0">
              <a:solidFill>
                <a:srgbClr val="A8246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4" y="5385410"/>
            <a:ext cx="8592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2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0070C0"/>
                </a:solidFill>
              </a:rPr>
              <a:t>Новые гранты </a:t>
            </a:r>
            <a:r>
              <a:rPr lang="ru-RU" sz="2000" b="1" i="1" dirty="0">
                <a:solidFill>
                  <a:srgbClr val="0070C0"/>
                </a:solidFill>
              </a:rPr>
              <a:t>направлены </a:t>
            </a:r>
            <a:r>
              <a:rPr lang="ru-RU" sz="2000" b="1" i="1" dirty="0">
                <a:solidFill>
                  <a:srgbClr val="A8246F"/>
                </a:solidFill>
              </a:rPr>
              <a:t>на методическую поддержку </a:t>
            </a:r>
            <a:r>
              <a:rPr lang="ru-RU" sz="2000" b="1" i="1" dirty="0" smtClean="0">
                <a:solidFill>
                  <a:srgbClr val="A8246F"/>
                </a:solidFill>
              </a:rPr>
              <a:t>молодых </a:t>
            </a:r>
            <a:r>
              <a:rPr lang="ru-RU" sz="2000" b="1" i="1" dirty="0" smtClean="0">
                <a:solidFill>
                  <a:srgbClr val="0070C0"/>
                </a:solidFill>
              </a:rPr>
              <a:t>учителей </a:t>
            </a:r>
            <a:r>
              <a:rPr lang="ru-RU" sz="2000" b="1" i="1" dirty="0">
                <a:solidFill>
                  <a:srgbClr val="0070C0"/>
                </a:solidFill>
              </a:rPr>
              <a:t>через использование </a:t>
            </a:r>
            <a:r>
              <a:rPr lang="ru-RU" sz="2000" b="1" i="1" dirty="0">
                <a:solidFill>
                  <a:srgbClr val="A8246F"/>
                </a:solidFill>
              </a:rPr>
              <a:t>лучших практик </a:t>
            </a:r>
            <a:r>
              <a:rPr lang="ru-RU" sz="2000" b="1" i="1" dirty="0">
                <a:solidFill>
                  <a:srgbClr val="0070C0"/>
                </a:solidFill>
              </a:rPr>
              <a:t>опытных педагогов</a:t>
            </a:r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179512" y="1436781"/>
            <a:ext cx="8712968" cy="192021"/>
          </a:xfrm>
          <a:prstGeom prst="leftRightArrow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154263" y="4965173"/>
            <a:ext cx="8712968" cy="192021"/>
          </a:xfrm>
          <a:prstGeom prst="leftRightArrow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868145" y="1772816"/>
            <a:ext cx="3096344" cy="25922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Грант </a:t>
            </a:r>
            <a:r>
              <a:rPr lang="ru-RU" sz="1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</a:t>
            </a:r>
            <a:r>
              <a:rPr lang="ru-RU" sz="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учителей</a:t>
            </a:r>
          </a:p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первой категории</a:t>
            </a:r>
          </a:p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srgbClr val="0070C0"/>
                </a:solidFill>
              </a:rPr>
              <a:t>Победитель </a:t>
            </a:r>
            <a:r>
              <a:rPr lang="ru-RU" sz="1500" dirty="0">
                <a:solidFill>
                  <a:srgbClr val="0070C0"/>
                </a:solidFill>
              </a:rPr>
              <a:t>или призер </a:t>
            </a:r>
            <a:r>
              <a:rPr lang="ru-RU" sz="1500" dirty="0" smtClean="0">
                <a:solidFill>
                  <a:srgbClr val="0070C0"/>
                </a:solidFill>
              </a:rPr>
              <a:t>муниципального  </a:t>
            </a:r>
            <a:r>
              <a:rPr lang="ru-RU" sz="1500" dirty="0">
                <a:solidFill>
                  <a:srgbClr val="0070C0"/>
                </a:solidFill>
              </a:rPr>
              <a:t>этапа олимпиад </a:t>
            </a:r>
            <a:r>
              <a:rPr lang="ru-RU" sz="1500" dirty="0" smtClean="0">
                <a:solidFill>
                  <a:srgbClr val="0070C0"/>
                </a:solidFill>
              </a:rPr>
              <a:t>школьников</a:t>
            </a:r>
            <a:r>
              <a:rPr lang="ru-RU" sz="1500" b="1" dirty="0" smtClean="0">
                <a:solidFill>
                  <a:srgbClr val="0070C0"/>
                </a:solidFill>
              </a:rPr>
              <a:t> </a:t>
            </a:r>
            <a:r>
              <a:rPr lang="ru-RU" sz="1500" dirty="0" smtClean="0">
                <a:solidFill>
                  <a:srgbClr val="0070C0"/>
                </a:solidFill>
              </a:rPr>
              <a:t>и/или</a:t>
            </a:r>
            <a:r>
              <a:rPr lang="ru-RU" sz="1500" b="1" dirty="0" smtClean="0">
                <a:solidFill>
                  <a:srgbClr val="0070C0"/>
                </a:solidFill>
              </a:rPr>
              <a:t> </a:t>
            </a:r>
            <a:r>
              <a:rPr lang="ru-RU" sz="1500" dirty="0">
                <a:solidFill>
                  <a:srgbClr val="0070C0"/>
                </a:solidFill>
              </a:rPr>
              <a:t>победитель или призер конкурса </a:t>
            </a:r>
            <a:r>
              <a:rPr lang="ru-RU" sz="1500" dirty="0" smtClean="0">
                <a:solidFill>
                  <a:srgbClr val="0070C0"/>
                </a:solidFill>
              </a:rPr>
              <a:t>профессионального мастерства</a:t>
            </a:r>
            <a:r>
              <a:rPr lang="ru-RU" sz="1500" b="1" dirty="0">
                <a:solidFill>
                  <a:srgbClr val="A8246F"/>
                </a:solidFill>
              </a:rPr>
              <a:t> – </a:t>
            </a:r>
            <a:r>
              <a:rPr lang="ru-RU" sz="1500" b="1" dirty="0" smtClean="0">
                <a:solidFill>
                  <a:srgbClr val="A8246F"/>
                </a:solidFill>
              </a:rPr>
              <a:t>5,0 </a:t>
            </a:r>
            <a:r>
              <a:rPr lang="ru-RU" sz="1500" b="1" dirty="0">
                <a:solidFill>
                  <a:srgbClr val="A8246F"/>
                </a:solidFill>
              </a:rPr>
              <a:t>тыс.руб</a:t>
            </a:r>
            <a:r>
              <a:rPr lang="ru-RU" sz="1500" b="1" dirty="0" smtClean="0">
                <a:solidFill>
                  <a:srgbClr val="A8246F"/>
                </a:solidFill>
              </a:rPr>
              <a:t>.</a:t>
            </a:r>
            <a:r>
              <a:rPr lang="en-US" sz="1500" b="1" dirty="0" smtClean="0">
                <a:solidFill>
                  <a:srgbClr val="A8246F"/>
                </a:solidFill>
              </a:rPr>
              <a:t> – </a:t>
            </a:r>
            <a:r>
              <a:rPr lang="ru-RU" sz="1500" b="1" dirty="0" smtClean="0">
                <a:solidFill>
                  <a:srgbClr val="A8246F"/>
                </a:solidFill>
              </a:rPr>
              <a:t>15</a:t>
            </a:r>
            <a:r>
              <a:rPr lang="en-US" sz="1500" b="1" dirty="0" smtClean="0">
                <a:solidFill>
                  <a:srgbClr val="A8246F"/>
                </a:solidFill>
              </a:rPr>
              <a:t> </a:t>
            </a:r>
            <a:r>
              <a:rPr lang="ru-RU" sz="1500" b="1" dirty="0" smtClean="0">
                <a:solidFill>
                  <a:srgbClr val="A8246F"/>
                </a:solidFill>
              </a:rPr>
              <a:t>человек</a:t>
            </a:r>
            <a:endParaRPr lang="ru-RU" sz="1500" b="1" dirty="0">
              <a:solidFill>
                <a:srgbClr val="A8246F"/>
              </a:solidFill>
            </a:endParaRPr>
          </a:p>
        </p:txBody>
      </p:sp>
      <p:pic>
        <p:nvPicPr>
          <p:cNvPr id="17" name="Picture 4" descr="http://uchiteltatarstan.ru/assets/images/ap_logo_colour_fla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94401"/>
            <a:ext cx="1440160" cy="341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709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26152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3568" y="214290"/>
            <a:ext cx="8460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высшей </a:t>
            </a:r>
            <a:b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квалификационной категории 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школах</a:t>
            </a:r>
            <a:endParaRPr lang="ru-RU" altLang="ru-RU" sz="2800" b="1" i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11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782903"/>
              </p:ext>
            </p:extLst>
          </p:nvPr>
        </p:nvGraphicFramePr>
        <p:xfrm>
          <a:off x="-1186" y="1168397"/>
          <a:ext cx="9145186" cy="644725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93625"/>
                <a:gridCol w="2949699"/>
                <a:gridCol w="3561601"/>
                <a:gridCol w="1740261"/>
              </a:tblGrid>
              <a:tr h="313152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п\п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школ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К-во педагогов, имеющих высшую кв.кат.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АСОШ №3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Билярская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Большетиганская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Куркульская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АСОШ №2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Ялкынская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Левашовская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АСОШ №1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Ромодановская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Сахаровская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Мокрокурналинская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Среднетиганская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Краснобаранская ООШ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Шаминская ООШ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Чувашскомайнская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Ерыклинская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АНОШ №4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Большеполянская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Степношенталинская ООШ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Реченская ООШ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Лебединская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42175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Родниковская СОШ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l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Подлесношенталинская ООШ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algn="ctr" fontAlgn="b">
                        <a:lnSpc>
                          <a:spcPts val="2100"/>
                        </a:lnSpc>
                        <a:spcAft>
                          <a:spcPts val="0"/>
                        </a:spcAft>
                        <a:tabLst>
                          <a:tab pos="3970020" algn="l"/>
                          <a:tab pos="449580" algn="l"/>
                        </a:tabLs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95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3"/>
            <a:ext cx="8223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393858"/>
              </p:ext>
            </p:extLst>
          </p:nvPr>
        </p:nvGraphicFramePr>
        <p:xfrm>
          <a:off x="1428728" y="-171400"/>
          <a:ext cx="7344981" cy="752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4981"/>
              </a:tblGrid>
              <a:tr h="752328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Отсутствуют учителя с высшей категорией в 6 школах</a:t>
                      </a: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7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12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920268"/>
              </p:ext>
            </p:extLst>
          </p:nvPr>
        </p:nvGraphicFramePr>
        <p:xfrm>
          <a:off x="0" y="1916832"/>
          <a:ext cx="9144000" cy="494116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6159006"/>
                <a:gridCol w="2984994"/>
              </a:tblGrid>
              <a:tr h="51071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Большеполянская СОШ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0%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</a:tr>
              <a:tr h="923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Лебединская СОШ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0%</a:t>
                      </a:r>
                      <a:endParaRPr lang="ru-RU" sz="2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</a:tr>
              <a:tr h="81527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Подлесношенталинская ООШ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0%</a:t>
                      </a:r>
                      <a:endParaRPr lang="ru-RU" sz="2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</a:tr>
              <a:tr h="85060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 err="1">
                          <a:effectLst/>
                        </a:rPr>
                        <a:t>Реченская</a:t>
                      </a:r>
                      <a:r>
                        <a:rPr lang="ru-RU" sz="2400" u="none" strike="noStrike" dirty="0">
                          <a:effectLst/>
                        </a:rPr>
                        <a:t> ООШ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0%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</a:tr>
              <a:tr h="83673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 err="1">
                          <a:effectLst/>
                        </a:rPr>
                        <a:t>Родниковская</a:t>
                      </a:r>
                      <a:r>
                        <a:rPr lang="ru-RU" sz="2400" u="none" strike="noStrike" dirty="0">
                          <a:effectLst/>
                        </a:rPr>
                        <a:t> СОШ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</a:rPr>
                        <a:t>0%</a:t>
                      </a:r>
                      <a:endParaRPr lang="ru-RU" sz="2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</a:tr>
              <a:tr h="100424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 err="1">
                          <a:effectLst/>
                        </a:rPr>
                        <a:t>Степношенталинская</a:t>
                      </a:r>
                      <a:r>
                        <a:rPr lang="ru-RU" sz="2400" u="none" strike="noStrike" dirty="0">
                          <a:effectLst/>
                        </a:rPr>
                        <a:t> ООШ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0%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90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274838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МБДОУ Алексеевский детский сад №1 «Ромашка» -    4 педагога</a:t>
            </a:r>
          </a:p>
          <a:p>
            <a:r>
              <a:rPr lang="ru-RU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МБДОУ Алексеевский детский сад № 3 «Петушок»-    2 педагога</a:t>
            </a:r>
          </a:p>
          <a:p>
            <a:r>
              <a:rPr lang="ru-RU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МБДОУ Алексеевский детский сад № 5 «Солнышко» - 2 педагога</a:t>
            </a:r>
          </a:p>
          <a:p>
            <a:r>
              <a:rPr lang="ru-RU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МБДОУ Алексеевский детский сад № 6 «Пчелка»      -   1 педагог.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высшей </a:t>
            </a:r>
            <a:b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категории в МБДОУ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365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2" y="0"/>
            <a:ext cx="1239997" cy="685800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99592" y="-27384"/>
            <a:ext cx="8388424" cy="100811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endParaRPr lang="ru-RU" altLang="ru-RU" sz="2800" b="1" i="1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fontAlgn="base">
              <a:spcAft>
                <a:spcPct val="0"/>
              </a:spcAft>
            </a:pPr>
            <a:endParaRPr lang="ru-RU" altLang="ru-RU" sz="2800" b="1" i="1" dirty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fontAlgn="base">
              <a:spcAft>
                <a:spcPct val="0"/>
              </a:spcAft>
            </a:pP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Tahoma" pitchFamily="34" charset="0"/>
                <a:cs typeface="Tahoma" pitchFamily="34" charset="0"/>
              </a:rPr>
              <a:t>Уровень присвоенных квалификационных категорий должен соответствовать качеству</a:t>
            </a:r>
            <a:r>
              <a:rPr lang="tt-RU" altLang="ru-RU" sz="2800" b="1" i="1" dirty="0" smtClean="0">
                <a:solidFill>
                  <a:srgbClr val="002060"/>
                </a:solidFill>
                <a:latin typeface="+mn-lt"/>
                <a:ea typeface="Tahoma" pitchFamily="34" charset="0"/>
                <a:cs typeface="Tahoma" pitchFamily="34" charset="0"/>
              </a:rPr>
              <a:t> образования</a:t>
            </a:r>
          </a:p>
          <a:p>
            <a:pPr fontAlgn="base">
              <a:spcAft>
                <a:spcPct val="0"/>
              </a:spcAft>
            </a:pPr>
            <a:endParaRPr lang="tt-RU" altLang="ru-RU" sz="2800" b="1" i="1" dirty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E7FE-9857-4954-863E-6424AC6B4709}" type="slidenum">
              <a:rPr lang="ru-RU" smtClean="0"/>
              <a:pPr/>
              <a:t>14</a:t>
            </a:fld>
            <a:endParaRPr lang="ru-RU" dirty="0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702667"/>
              </p:ext>
            </p:extLst>
          </p:nvPr>
        </p:nvGraphicFramePr>
        <p:xfrm>
          <a:off x="107504" y="1484784"/>
          <a:ext cx="8928992" cy="5184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5753"/>
                <a:gridCol w="681024"/>
                <a:gridCol w="1210712"/>
                <a:gridCol w="2875437"/>
                <a:gridCol w="706219"/>
                <a:gridCol w="1109847"/>
              </a:tblGrid>
              <a:tr h="90899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ОУ</a:t>
                      </a:r>
                      <a:endParaRPr lang="ru-RU" sz="1200" b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%</a:t>
                      </a:r>
                      <a:endParaRPr lang="ru-RU" sz="1200" b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Рейтинг по качеству образования</a:t>
                      </a:r>
                      <a:endParaRPr lang="ru-RU" sz="1200" b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ОУ</a:t>
                      </a:r>
                      <a:endParaRPr lang="ru-RU" sz="1200" b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%</a:t>
                      </a:r>
                      <a:endParaRPr lang="ru-RU" sz="1200" b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Рейтинг по качеству образования</a:t>
                      </a:r>
                      <a:endParaRPr lang="ru-RU" sz="1200" b="1" dirty="0"/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Большетиганская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</a:rPr>
                        <a:t>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85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Ромодановская СОШ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ru-RU" sz="12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B050"/>
                          </a:solidFill>
                        </a:rPr>
                        <a:t>Билярская СОШ</a:t>
                      </a:r>
                      <a:endParaRPr lang="ru-RU" sz="14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B050"/>
                          </a:solidFill>
                        </a:rPr>
                        <a:t>83,87</a:t>
                      </a:r>
                      <a:endParaRPr lang="ru-RU" sz="12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B050"/>
                          </a:solidFill>
                        </a:rPr>
                        <a:t>1</a:t>
                      </a:r>
                      <a:endParaRPr lang="ru-RU" sz="12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Куркульская СОШ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</a:rPr>
                        <a:t>68,75</a:t>
                      </a:r>
                      <a:endParaRPr lang="ru-RU" sz="12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Родниковская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82,35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B050"/>
                          </a:solidFill>
                        </a:rPr>
                        <a:t>АСОШ №3</a:t>
                      </a:r>
                      <a:endParaRPr lang="ru-RU" sz="14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B050"/>
                          </a:solidFill>
                        </a:rPr>
                        <a:t>68,57</a:t>
                      </a:r>
                      <a:endParaRPr lang="ru-RU" sz="12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B050"/>
                          </a:solidFill>
                        </a:rPr>
                        <a:t>2</a:t>
                      </a:r>
                      <a:endParaRPr lang="ru-RU" sz="12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Алексеевская НОШ №4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80,95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Левашовская СОШ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66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Чувашскомайнская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78,95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B050"/>
                          </a:solidFill>
                        </a:rPr>
                        <a:t>Среднетиганская СОШ</a:t>
                      </a:r>
                      <a:endParaRPr lang="ru-RU" sz="14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B050"/>
                          </a:solidFill>
                        </a:rPr>
                        <a:t>65,22</a:t>
                      </a:r>
                      <a:endParaRPr lang="ru-RU" sz="12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endParaRPr lang="ru-RU" sz="12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Ялкынская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80,95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Шаминская ООШ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64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</a:tr>
              <a:tr h="57232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Степношенталинская ООШ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75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Краснобаранская ООШ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64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Лебединская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75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Ерыклинская СОШ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ru-RU" sz="1200" b="1" i="1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Алексеевская СОШ №1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73,81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Подлесношенталинская ООШ</a:t>
                      </a:r>
                      <a:endParaRPr lang="ru-RU" sz="1400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58,33</a:t>
                      </a:r>
                      <a:endParaRPr lang="ru-RU" sz="1200" b="1" i="1" dirty="0"/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Сахаровская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73,68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B050"/>
                          </a:solidFill>
                        </a:rPr>
                        <a:t>Мокрокурналинская СОШ</a:t>
                      </a:r>
                      <a:endParaRPr lang="ru-RU" sz="14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B050"/>
                          </a:solidFill>
                        </a:rPr>
                        <a:t>52,38</a:t>
                      </a:r>
                      <a:endParaRPr lang="ru-RU" sz="12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B050"/>
                          </a:solidFill>
                        </a:rPr>
                        <a:t>4</a:t>
                      </a:r>
                      <a:endParaRPr lang="ru-RU" sz="12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</a:tr>
              <a:tr h="33665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B050"/>
                          </a:solidFill>
                        </a:rPr>
                        <a:t>Алексеевская СОШ №2</a:t>
                      </a:r>
                      <a:endParaRPr lang="ru-RU" sz="14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B050"/>
                          </a:solidFill>
                        </a:rPr>
                        <a:t>73,13</a:t>
                      </a:r>
                      <a:endParaRPr lang="ru-RU" sz="12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B050"/>
                          </a:solidFill>
                        </a:rPr>
                        <a:t>2</a:t>
                      </a:r>
                      <a:endParaRPr lang="ru-RU" sz="1200" dirty="0">
                        <a:solidFill>
                          <a:srgbClr val="00B05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Большеполянская СОШ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42,86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</a:t>
                      </a:r>
                      <a:endParaRPr lang="ru-RU" sz="1200" dirty="0"/>
                    </a:p>
                  </a:txBody>
                  <a:tcPr marL="91439" marR="91439" marT="45715" marB="45715"/>
                </a:tc>
              </a:tr>
              <a:tr h="336659">
                <a:tc gridSpan="3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C00000"/>
                          </a:solidFill>
                        </a:rPr>
                        <a:t>Реченская ООШ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C00000"/>
                          </a:solidFill>
                        </a:rPr>
                        <a:t>36,36</a:t>
                      </a:r>
                      <a:endParaRPr lang="ru-RU" sz="1200" b="1" i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715" marB="4571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2184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 диагностического тестирования учителей -2015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027005"/>
              </p:ext>
            </p:extLst>
          </p:nvPr>
        </p:nvGraphicFramePr>
        <p:xfrm>
          <a:off x="0" y="620686"/>
          <a:ext cx="9143999" cy="62120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92559"/>
                <a:gridCol w="2637468"/>
                <a:gridCol w="1341972"/>
                <a:gridCol w="1524000"/>
                <a:gridCol w="1524000"/>
                <a:gridCol w="1524000"/>
              </a:tblGrid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№ п/</a:t>
                      </a:r>
                      <a:r>
                        <a:rPr lang="ru-RU" sz="900" u="none" strike="noStrike" dirty="0" err="1"/>
                        <a:t>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Школа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Всего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 группа (%)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2 группа (%)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3 группа(%)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АСОШ №3 им.Г.С.Боровикова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40,91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54,55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4,55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АСОШ №2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30,44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60,87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8,70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МБОУ Лебединская СОШ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22,23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55,56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22,23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АСОШ №1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20,84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75,00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4,17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Куркульская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16,67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75,00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8,33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Реченская ООШ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16,67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33,33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50,00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Ерыклинская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15,39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69,23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15,39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Среднетиганская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15,39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61,54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23,08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Шаминская ООШ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14,39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57,15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28,59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МБОО Краснобаранская ООШ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11,12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55,56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33,34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Мокрокурналинская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9,09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99,91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Подлесношенталинская ООШ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12,50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75,00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12,50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Родниковская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8,34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50,00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41,66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Левашовская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30,00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40,00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30,00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Степношенталинская ООШ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Большетиганская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60,00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Билярская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50,00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30,00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Ромодановская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Большеполянская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70,00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Чувашскомайнская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0,00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88,89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11,11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МБОУ Сахаровская СОШ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83,34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/>
                        <a:t>16,67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  <a:tr h="270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22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МБОУ Ялкынская СОШ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70,00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/>
                        <a:t>30,00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15" marR="5715" marT="571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90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регионального этапа  </a:t>
            </a:r>
            <a:b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Всероссийских предметных олимпиад</a:t>
            </a:r>
            <a:b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874244"/>
              </p:ext>
            </p:extLst>
          </p:nvPr>
        </p:nvGraphicFramePr>
        <p:xfrm>
          <a:off x="107504" y="1628802"/>
          <a:ext cx="9036495" cy="4551660"/>
        </p:xfrm>
        <a:graphic>
          <a:graphicData uri="http://schemas.openxmlformats.org/drawingml/2006/table">
            <a:tbl>
              <a:tblPr/>
              <a:tblGrid>
                <a:gridCol w="3240884"/>
                <a:gridCol w="906516"/>
                <a:gridCol w="945931"/>
                <a:gridCol w="1313194"/>
                <a:gridCol w="1314985"/>
                <a:gridCol w="1314985"/>
              </a:tblGrid>
              <a:tr h="8430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</a:p>
                  </a:txBody>
                  <a:tcPr marL="25154" marR="2515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10256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Алексеевская  сош №1</a:t>
                      </a:r>
                    </a:p>
                  </a:txBody>
                  <a:tcPr marL="25154" marR="2515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843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Билярская сош</a:t>
                      </a:r>
                    </a:p>
                  </a:txBody>
                  <a:tcPr marL="25154" marR="2515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996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Алексеевская сош №3</a:t>
                      </a:r>
                    </a:p>
                  </a:txBody>
                  <a:tcPr marL="25154" marR="2515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843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25154" marR="2515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5154" marR="2515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42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584176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Нормативный документ  МО и Н РТ, </a:t>
            </a:r>
            <a:b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3200" dirty="0" err="1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определяюй</a:t>
            </a:r>
            <a: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задачи по аттестации </a:t>
            </a:r>
            <a:b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2016/2017 учебный год</a:t>
            </a:r>
            <a:br>
              <a:rPr lang="ru-RU" altLang="ru-RU" sz="32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just">
              <a:buClr>
                <a:schemeClr val="accent3"/>
              </a:buClr>
              <a:buNone/>
              <a:defRPr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Clr>
                <a:schemeClr val="accent3"/>
              </a:buClr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приказа МО и НРТ от 30 мая 2016 г. № под- 1050/16 Отделом образования, в целях осуществления контроля за профессиональным ростом педагогических работников в муниципальном районе, подготовлен  анализ  с конкретными мероприятиями по устранению недостатков, нарушений, по совершенствованию подготовке и проведения аттестации в муниципальном районе</a:t>
            </a:r>
          </a:p>
        </p:txBody>
      </p:sp>
    </p:spTree>
    <p:extLst>
      <p:ext uri="{BB962C8B-B14F-4D97-AF65-F5344CB8AC3E}">
        <p14:creationId xmlns:p14="http://schemas.microsoft.com/office/powerpoint/2010/main" val="265417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результатам анализа аттестации за 2015-2016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уч.год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необходимо усилить работу в следующих направлениях: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184576"/>
          </a:xfrm>
        </p:spPr>
        <p:txBody>
          <a:bodyPr>
            <a:noAutofit/>
          </a:bodyPr>
          <a:lstStyle/>
          <a:p>
            <a:pPr marL="109728" lvl="0" indent="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1 .Руководителям </a:t>
            </a:r>
            <a:r>
              <a:rPr lang="ru-RU" sz="1800" dirty="0">
                <a:solidFill>
                  <a:srgbClr val="002060"/>
                </a:solidFill>
              </a:rPr>
              <a:t>образовательных учреждений района принять необходимые меры по повышению профессионального роста педагогов. Усилить работу по сопровождению педагогов в </a:t>
            </a:r>
            <a:r>
              <a:rPr lang="ru-RU" sz="1800" dirty="0" err="1">
                <a:solidFill>
                  <a:srgbClr val="002060"/>
                </a:solidFill>
              </a:rPr>
              <a:t>межаттестационный</a:t>
            </a:r>
            <a:r>
              <a:rPr lang="ru-RU" sz="1800" dirty="0">
                <a:solidFill>
                  <a:srgbClr val="002060"/>
                </a:solidFill>
              </a:rPr>
              <a:t> период, использовать  наставничество. </a:t>
            </a:r>
          </a:p>
          <a:p>
            <a:pPr marL="109728" lvl="0" indent="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2. МКУ </a:t>
            </a:r>
            <a:r>
              <a:rPr lang="ru-RU" sz="1800" dirty="0">
                <a:solidFill>
                  <a:srgbClr val="002060"/>
                </a:solidFill>
              </a:rPr>
              <a:t>«Отдел образования Алексеевского муниципального района РТ» организовать собеседования с заместителями директоров по УВР и старшими воспитателями по вопросу методического  сопровождения аттестации педагогических работников на высшую квалификационную категорию, с целью осуществления предварительного анализа результатов деятельности педагогических работников, претендующих на высшую категорию.</a:t>
            </a:r>
          </a:p>
          <a:p>
            <a:pPr marL="109728" lvl="0" indent="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3. МКУ </a:t>
            </a:r>
            <a:r>
              <a:rPr lang="ru-RU" sz="1800" dirty="0">
                <a:solidFill>
                  <a:srgbClr val="002060"/>
                </a:solidFill>
              </a:rPr>
              <a:t>«Отдел образования Алексеевского муниципального района РТ» </a:t>
            </a:r>
            <a:r>
              <a:rPr lang="ru-RU" sz="1800" dirty="0" smtClean="0">
                <a:solidFill>
                  <a:srgbClr val="002060"/>
                </a:solidFill>
              </a:rPr>
              <a:t>усилить </a:t>
            </a:r>
            <a:r>
              <a:rPr lang="ru-RU" sz="1800" dirty="0">
                <a:solidFill>
                  <a:srgbClr val="002060"/>
                </a:solidFill>
              </a:rPr>
              <a:t>контроль за своевременным и качественным проведением аттестации педагогов на соответствие занимаемой должности.</a:t>
            </a:r>
          </a:p>
          <a:p>
            <a:pPr marL="109728" lvl="0" indent="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4. Привлечение </a:t>
            </a:r>
            <a:r>
              <a:rPr lang="ru-RU" sz="1800" dirty="0">
                <a:solidFill>
                  <a:srgbClr val="002060"/>
                </a:solidFill>
              </a:rPr>
              <a:t>педагогических работников к участию в </a:t>
            </a:r>
            <a:r>
              <a:rPr lang="ru-RU" sz="1800" dirty="0" err="1">
                <a:solidFill>
                  <a:srgbClr val="002060"/>
                </a:solidFill>
              </a:rPr>
              <a:t>грантовых</a:t>
            </a:r>
            <a:r>
              <a:rPr lang="ru-RU" sz="1800" dirty="0">
                <a:solidFill>
                  <a:srgbClr val="002060"/>
                </a:solidFill>
              </a:rPr>
              <a:t> программах, проектах, профессиональных конкурсах.</a:t>
            </a:r>
          </a:p>
          <a:p>
            <a:pPr marL="109728" lvl="0" indent="0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5. Привлечение </a:t>
            </a:r>
            <a:r>
              <a:rPr lang="ru-RU" sz="1800" dirty="0">
                <a:solidFill>
                  <a:srgbClr val="002060"/>
                </a:solidFill>
              </a:rPr>
              <a:t>учителей с вышей кв. категорией в организации деятельности  РИП.</a:t>
            </a:r>
          </a:p>
          <a:p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54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" y="267230"/>
            <a:ext cx="8944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eaLnBrk="0" hangingPunct="0">
              <a:defRPr/>
            </a:pP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endParaRPr lang="ru-RU" sz="2800" b="1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249861043"/>
              </p:ext>
            </p:extLst>
          </p:nvPr>
        </p:nvGraphicFramePr>
        <p:xfrm>
          <a:off x="0" y="2924944"/>
          <a:ext cx="9001156" cy="393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3445" y="5238763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Образовательная организация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20" y="39957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МОиН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 РТ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65114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Педагогическая аттестация с 2014 года проводится  </a:t>
            </a:r>
          </a:p>
          <a:p>
            <a:pPr algn="ctr"/>
            <a:r>
              <a:rPr 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портале </a:t>
            </a:r>
            <a:r>
              <a:rPr lang="en-US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edu.tatar.ru</a:t>
            </a:r>
            <a:endParaRPr lang="ru-RU" sz="2800" dirty="0">
              <a:solidFill>
                <a:srgbClr val="09025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00192" y="3789040"/>
            <a:ext cx="421058" cy="38100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6246340" y="4365104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Эксперты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06" y="1543473"/>
            <a:ext cx="3464614" cy="2755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2796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7712"/>
            <a:ext cx="5076056" cy="4850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733" y="332656"/>
            <a:ext cx="8390166" cy="936105"/>
          </a:xfrm>
        </p:spPr>
        <p:txBody>
          <a:bodyPr anchor="ctr">
            <a:normAutofit fontScale="90000"/>
          </a:bodyPr>
          <a:lstStyle/>
          <a:p>
            <a:pPr defTabSz="914400" eaLnBrk="0" hangingPunct="0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КОМПЬЮТЕРНОЕ ТЕСТИРОВАНИЕ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ПОРТАЛЕ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edu.tatar.ru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675662" y="1592796"/>
            <a:ext cx="3222819" cy="1224136"/>
          </a:xfrm>
          <a:prstGeom prst="accentBorderCallout1">
            <a:avLst>
              <a:gd name="adj1" fmla="val 13593"/>
              <a:gd name="adj2" fmla="val -1432"/>
              <a:gd name="adj3" fmla="val 101264"/>
              <a:gd name="adj4" fmla="val -122729"/>
            </a:avLst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Компьютерное тестирование педагогических работников 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через личный кабинет педагога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3839" y="2626158"/>
            <a:ext cx="51480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ru-RU" sz="1200" b="1" dirty="0" smtClean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marL="95250" algn="ctr">
              <a:buClr>
                <a:srgbClr val="0070C0"/>
              </a:buClr>
            </a:pPr>
            <a:r>
              <a:rPr lang="ru-RU" sz="2100" b="1" u="sng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с  2015 года</a:t>
            </a:r>
            <a:r>
              <a:rPr lang="ru-RU" sz="2100" b="1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9444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246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1. Запрещается </a:t>
            </a:r>
            <a:r>
              <a:rPr lang="ru-RU" dirty="0" smtClean="0">
                <a:solidFill>
                  <a:srgbClr val="002060"/>
                </a:solidFill>
              </a:rPr>
              <a:t>использовать беспроводную сеть </a:t>
            </a:r>
            <a:r>
              <a:rPr lang="en-US" dirty="0" smtClean="0">
                <a:solidFill>
                  <a:srgbClr val="002060"/>
                </a:solidFill>
              </a:rPr>
              <a:t>Wi-Fi</a:t>
            </a:r>
            <a:r>
              <a:rPr lang="ru-RU" dirty="0" smtClean="0">
                <a:solidFill>
                  <a:srgbClr val="002060"/>
                </a:solidFill>
              </a:rPr>
              <a:t> в процессе тестирования</a:t>
            </a:r>
          </a:p>
          <a:p>
            <a:pPr marL="109728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2. </a:t>
            </a:r>
            <a:r>
              <a:rPr lang="ru-RU" dirty="0" smtClean="0">
                <a:solidFill>
                  <a:srgbClr val="002060"/>
                </a:solidFill>
              </a:rPr>
              <a:t> Кураторам </a:t>
            </a:r>
            <a:r>
              <a:rPr lang="ru-RU" dirty="0" smtClean="0">
                <a:solidFill>
                  <a:srgbClr val="002060"/>
                </a:solidFill>
              </a:rPr>
              <a:t>ОО обеспечить проверку в личных кабинетах черновиков заявлений всех аттестуемых , есть ли кнопка для начала тестирования 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109728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3.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Пр</a:t>
            </a:r>
            <a:r>
              <a:rPr lang="ru-RU" dirty="0" smtClean="0">
                <a:solidFill>
                  <a:srgbClr val="002060"/>
                </a:solidFill>
              </a:rPr>
              <a:t>овести </a:t>
            </a:r>
            <a:r>
              <a:rPr lang="ru-RU" dirty="0" smtClean="0">
                <a:solidFill>
                  <a:srgbClr val="002060"/>
                </a:solidFill>
              </a:rPr>
              <a:t>инструктаж </a:t>
            </a:r>
            <a:r>
              <a:rPr lang="ru-RU" dirty="0" smtClean="0">
                <a:solidFill>
                  <a:srgbClr val="002060"/>
                </a:solidFill>
              </a:rPr>
              <a:t>с педагогами перед </a:t>
            </a:r>
            <a:r>
              <a:rPr lang="ru-RU" dirty="0" smtClean="0">
                <a:solidFill>
                  <a:srgbClr val="002060"/>
                </a:solidFill>
              </a:rPr>
              <a:t>направлением на </a:t>
            </a:r>
            <a:r>
              <a:rPr lang="ru-RU" dirty="0" smtClean="0">
                <a:solidFill>
                  <a:srgbClr val="002060"/>
                </a:solidFill>
              </a:rPr>
              <a:t>тестирование.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32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Выездное тестирование </a:t>
            </a:r>
            <a:r>
              <a:rPr lang="ru-RU" alt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педагогов </a:t>
            </a:r>
            <a:r>
              <a:rPr lang="ru-RU" alt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будет проводится </a:t>
            </a:r>
            <a:r>
              <a:rPr lang="ru-RU" alt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в </a:t>
            </a:r>
            <a:r>
              <a:rPr lang="en-US" alt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offline</a:t>
            </a:r>
            <a:r>
              <a:rPr lang="ru-RU" alt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32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режиме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33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517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          Каждому педагогу  разъяснить интерфейс  педагога</a:t>
            </a:r>
            <a:endParaRPr lang="ru-RU" sz="2000" b="1" dirty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2984"/>
            <a:ext cx="5218578" cy="32573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1920" y="4293096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Заявление</a:t>
            </a:r>
            <a:endParaRPr lang="ru-RU" sz="105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6213309"/>
            <a:ext cx="1656184" cy="288032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67744" y="6213309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Результат тестирования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5541235"/>
            <a:ext cx="18002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5061181"/>
            <a:ext cx="18722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Заявление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41169" y="3282375"/>
            <a:ext cx="3168352" cy="3427957"/>
          </a:xfrm>
          <a:prstGeom prst="rect">
            <a:avLst/>
          </a:prstGeom>
        </p:spPr>
      </p:pic>
      <p:sp>
        <p:nvSpPr>
          <p:cNvPr id="14" name="Выноска 1 (граница и черта) 13"/>
          <p:cNvSpPr/>
          <p:nvPr/>
        </p:nvSpPr>
        <p:spPr>
          <a:xfrm>
            <a:off x="3275856" y="5157191"/>
            <a:ext cx="1584176" cy="720853"/>
          </a:xfrm>
          <a:prstGeom prst="accentBorderCallout1">
            <a:avLst>
              <a:gd name="adj1" fmla="val 18750"/>
              <a:gd name="adj2" fmla="val -8333"/>
              <a:gd name="adj3" fmla="val 73746"/>
              <a:gd name="adj4" fmla="val -824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компьютерное тестирование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818" y="2071678"/>
            <a:ext cx="3714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   Педагог подаёт заявление на аттестацию с </a:t>
            </a:r>
            <a:r>
              <a:rPr lang="ru-RU" b="1" smtClean="0">
                <a:solidFill>
                  <a:srgbClr val="0070C0"/>
                </a:solidFill>
              </a:rPr>
              <a:t>учётом всех требований </a:t>
            </a:r>
            <a:r>
              <a:rPr lang="ru-RU" b="1" dirty="0" smtClean="0">
                <a:solidFill>
                  <a:srgbClr val="0070C0"/>
                </a:solidFill>
              </a:rPr>
              <a:t>к квалификационной категории</a:t>
            </a:r>
          </a:p>
          <a:p>
            <a:endParaRPr lang="ru-RU" sz="8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3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Этапы прохождения заявления аттестуемого</a:t>
            </a:r>
            <a:b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endParaRPr lang="ru-RU" altLang="ru-RU" sz="3200" b="1" dirty="0" smtClean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06927112"/>
              </p:ext>
            </p:extLst>
          </p:nvPr>
        </p:nvGraphicFramePr>
        <p:xfrm>
          <a:off x="1142976" y="1500174"/>
          <a:ext cx="778674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sp>
        <p:nvSpPr>
          <p:cNvPr id="10" name="Стрелка вверх 9"/>
          <p:cNvSpPr/>
          <p:nvPr/>
        </p:nvSpPr>
        <p:spPr>
          <a:xfrm>
            <a:off x="2428860" y="3429000"/>
            <a:ext cx="357190" cy="642942"/>
          </a:xfrm>
          <a:prstGeom prst="upArrow">
            <a:avLst>
              <a:gd name="adj1" fmla="val 50000"/>
              <a:gd name="adj2" fmla="val 8184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2428860" y="5072074"/>
            <a:ext cx="357190" cy="642942"/>
          </a:xfrm>
          <a:prstGeom prst="upArrow">
            <a:avLst>
              <a:gd name="adj1" fmla="val 50000"/>
              <a:gd name="adj2" fmla="val 8184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2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764704"/>
            <a:ext cx="6892798" cy="504056"/>
          </a:xfrm>
        </p:spPr>
        <p:txBody>
          <a:bodyPr>
            <a:normAutofit fontScale="90000"/>
          </a:bodyPr>
          <a:lstStyle/>
          <a:p>
            <a:r>
              <a:rPr lang="ru-RU" altLang="ru-RU" sz="18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                            </a:t>
            </a:r>
            <a:br>
              <a:rPr lang="ru-RU" altLang="ru-RU" sz="18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altLang="ru-RU" sz="18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                                  </a:t>
            </a:r>
            <a:br>
              <a:rPr lang="ru-RU" altLang="ru-RU" sz="18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altLang="ru-RU" sz="18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18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                         </a:t>
            </a:r>
            <a:r>
              <a:rPr lang="ru-RU" altLang="ru-RU" sz="20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Провести обучение </a:t>
            </a:r>
            <a:r>
              <a:rPr lang="ru-RU" altLang="ru-RU" sz="20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с </a:t>
            </a:r>
            <a:r>
              <a:rPr lang="ru-RU" altLang="ru-RU" sz="20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экспертами, для  качественного проведения экспертной оценки профессиональной </a:t>
            </a:r>
            <a:r>
              <a:rPr lang="ru-RU" altLang="ru-RU" sz="20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деятельности, с учетом соблюдения </a:t>
            </a:r>
            <a:r>
              <a:rPr lang="ru-RU" altLang="ru-RU" sz="20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антикоррупционных требований </a:t>
            </a:r>
            <a:r>
              <a:rPr lang="ru-RU" altLang="ru-RU" sz="18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/>
            </a:r>
            <a:b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endParaRPr lang="ru-RU" altLang="ru-RU" sz="3200" b="1" dirty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9209" y="1969050"/>
            <a:ext cx="5188531" cy="25108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4500570"/>
            <a:ext cx="6524625" cy="16383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52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869762"/>
              </p:ext>
            </p:extLst>
          </p:nvPr>
        </p:nvGraphicFramePr>
        <p:xfrm>
          <a:off x="0" y="1340768"/>
          <a:ext cx="9144000" cy="551723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287257"/>
                <a:gridCol w="4856743"/>
              </a:tblGrid>
              <a:tr h="1839077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en-US" sz="200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этап  </a:t>
                      </a:r>
                      <a:endParaRPr lang="ru-RU" sz="20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en-US" sz="8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подача и приём  заявлений на аттестацию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/>
                        <a:t>I</a:t>
                      </a:r>
                      <a:r>
                        <a:rPr lang="en-US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этап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n-US" sz="200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подача документов на аттестацию  </a:t>
                      </a:r>
                    </a:p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(для заявлений со статусом:  Утверждено)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</a:tr>
              <a:tr h="543364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Заполнение  заявления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Формирование пакета документов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  <a:tr h="919539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Прохождение компьютерного тестирования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Согласование в образовательной организации, муниципальном районе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  <a:tr h="1671888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Согласование в образовательной организации, муниципальном районе и  МОиН  РТ (Утверждено/Отклонено)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Экспертиза для пакетов со свойством –</a:t>
                      </a:r>
                      <a:r>
                        <a:rPr lang="ru-RU" sz="1800" b="1" i="1" u="none" baseline="0" dirty="0" smtClean="0">
                          <a:solidFill>
                            <a:schemeClr val="tx2"/>
                          </a:solidFill>
                          <a:effectLst/>
                        </a:rPr>
                        <a:t> «</a:t>
                      </a: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не льготный»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  <a:tr h="543364">
                <a:tc>
                  <a:txBody>
                    <a:bodyPr/>
                    <a:lstStyle/>
                    <a:p>
                      <a:endParaRPr lang="ru-RU" sz="1800" b="1" i="1" u="none" dirty="0"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Решение аттестационной комиссии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</a:pPr>
            <a:r>
              <a:rPr lang="ru-RU" sz="28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Необходимо отслеживать документы </a:t>
            </a:r>
            <a:br>
              <a:rPr lang="ru-RU" sz="28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sz="2800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 на каждом этапе аттестации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5589240"/>
            <a:ext cx="8686800" cy="418051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38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8" y="138112"/>
            <a:ext cx="832157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1 задача </a:t>
            </a:r>
            <a:r>
              <a:rPr lang="ru-RU" altLang="ru-RU" sz="26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по аттестации </a:t>
            </a:r>
            <a:br>
              <a:rPr lang="ru-RU" altLang="ru-RU" sz="26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altLang="ru-RU" sz="26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на </a:t>
            </a:r>
            <a:r>
              <a:rPr lang="ru-RU" altLang="ru-RU" sz="26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2016/2017 </a:t>
            </a:r>
            <a:r>
              <a:rPr lang="ru-RU" altLang="ru-RU" sz="2600" b="1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учебный </a:t>
            </a:r>
            <a:r>
              <a:rPr lang="ru-RU" altLang="ru-RU" sz="26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7134" y="1313751"/>
            <a:ext cx="7920880" cy="5090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1.Обновить информацию на аттестационных стендах (Уголок аттестации).</a:t>
            </a:r>
          </a:p>
          <a:p>
            <a:pPr algn="just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В педагогических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коллективах провести разъяснительную работу  о необходимости размещения  на личных сайтах :</a:t>
            </a:r>
          </a:p>
          <a:p>
            <a:pPr algn="just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видеоуроков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аттестуемых педагогов для дальнейшей качественной работы экспертов, определения ими личностных компетенций аттестуемых,</a:t>
            </a:r>
          </a:p>
          <a:p>
            <a:pPr algn="just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индивидуальных </a:t>
            </a:r>
            <a:r>
              <a:rPr lang="ru-RU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планов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повышения профессионального уровня на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межаттестационный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just">
              <a:lnSpc>
                <a:spcPct val="115000"/>
              </a:lnSpc>
              <a:defRPr/>
            </a:pP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Начать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оформлять заявления,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обратить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 на обоснование п.36,37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приказа Мо и Н РФ от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07.04.2014г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№276</a:t>
            </a:r>
            <a:endParaRPr lang="ru-RU" alt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defRPr/>
            </a:pPr>
            <a:endParaRPr lang="ru-RU" altLang="ru-RU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Clr>
                <a:srgbClr val="E6B91E"/>
              </a:buClr>
              <a:defRPr/>
            </a:pPr>
            <a:endParaRPr lang="ru-RU" alt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11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8" y="138112"/>
            <a:ext cx="832157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2 задача </a:t>
            </a:r>
            <a:r>
              <a:rPr lang="ru-RU" altLang="ru-RU" sz="26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по аттестации </a:t>
            </a:r>
            <a:br>
              <a:rPr lang="ru-RU" altLang="ru-RU" sz="26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altLang="ru-RU" sz="26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на </a:t>
            </a:r>
            <a:r>
              <a:rPr lang="ru-RU" altLang="ru-RU" sz="26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2016/2017 </a:t>
            </a:r>
            <a:r>
              <a:rPr lang="ru-RU" altLang="ru-RU" sz="26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учебный </a:t>
            </a:r>
            <a:r>
              <a:rPr lang="ru-RU" altLang="ru-RU" sz="26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43971" y="1340768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1" y="2432173"/>
            <a:ext cx="871296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Clr>
                <a:srgbClr val="E6B91E"/>
              </a:buClr>
              <a:defRPr/>
            </a:pP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Организовать </a:t>
            </a:r>
            <a:r>
              <a:rPr lang="ru-RU" altLang="ru-RU" sz="3600" dirty="0">
                <a:latin typeface="Times New Roman" pitchFamily="18" charset="0"/>
                <a:cs typeface="Times New Roman" pitchFamily="18" charset="0"/>
              </a:rPr>
              <a:t>предварительное изучение </a:t>
            </a:r>
            <a:r>
              <a:rPr lang="ru-RU" alt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 </a:t>
            </a:r>
            <a:r>
              <a:rPr lang="ru-RU" alt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октября 2016 </a:t>
            </a:r>
            <a:r>
              <a:rPr lang="ru-RU" alt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  </a:t>
            </a:r>
            <a:r>
              <a:rPr lang="ru-RU" altLang="ru-RU" sz="3600" dirty="0">
                <a:latin typeface="Times New Roman" pitchFamily="18" charset="0"/>
                <a:cs typeface="Times New Roman" pitchFamily="18" charset="0"/>
              </a:rPr>
              <a:t>со всеми </a:t>
            </a: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педагогами, </a:t>
            </a:r>
            <a:r>
              <a:rPr lang="ru-RU" altLang="ru-RU" sz="3600" dirty="0" err="1" smtClean="0">
                <a:latin typeface="Times New Roman" pitchFamily="18" charset="0"/>
                <a:cs typeface="Times New Roman" pitchFamily="18" charset="0"/>
              </a:rPr>
              <a:t>аттестующимися</a:t>
            </a: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 в 2016-2017 учебном году, Руководство </a:t>
            </a:r>
            <a:r>
              <a:rPr lang="ru-RU" altLang="ru-RU" sz="3600" dirty="0">
                <a:latin typeface="Times New Roman" pitchFamily="18" charset="0"/>
                <a:cs typeface="Times New Roman" pitchFamily="18" charset="0"/>
              </a:rPr>
              <a:t>по работе  с формами документов по аттестации в информационной системе «Электронное образование в Республике Татарстан</a:t>
            </a: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» (под роспись)</a:t>
            </a:r>
            <a:endParaRPr lang="ru-RU" alt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3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813" y="81699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8" y="138112"/>
            <a:ext cx="832157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3 задача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2016/2017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учебный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7" y="2274838"/>
            <a:ext cx="856895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Clr>
                <a:srgbClr val="E6B91E"/>
              </a:buClr>
            </a:pPr>
            <a:r>
              <a:rPr lang="ru-RU" altLang="ru-RU" sz="2800" dirty="0" smtClean="0"/>
              <a:t>Довести до сведения педагогов информацию о том, что Приказ Министерства </a:t>
            </a:r>
            <a:r>
              <a:rPr lang="ru-RU" altLang="ru-RU" sz="2800" dirty="0"/>
              <a:t>образования и науки Российской Федерации </a:t>
            </a:r>
            <a:r>
              <a:rPr lang="ru-RU" altLang="ru-RU" sz="2800" dirty="0">
                <a:solidFill>
                  <a:srgbClr val="FF0000"/>
                </a:solidFill>
              </a:rPr>
              <a:t>от 23 июня 2009 г</a:t>
            </a:r>
            <a:r>
              <a:rPr lang="ru-RU" altLang="ru-RU" sz="2800" dirty="0"/>
              <a:t>. № 218 "Об утверждении Порядка создания и развития инновационной инфраструктуры в сфере образования" (зарегистрирован Министерством юстиции Российской Федерации 7 августа 2009 г., регистрационный № 14499</a:t>
            </a:r>
            <a:r>
              <a:rPr lang="ru-RU" altLang="ru-RU" sz="2800" dirty="0" smtClean="0"/>
              <a:t>) утратил силу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2852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723" y="-167540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8" y="138112"/>
            <a:ext cx="83215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4 задача </a:t>
            </a:r>
            <a:r>
              <a:rPr lang="ru-RU" altLang="ru-RU" sz="32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по аттестации </a:t>
            </a:r>
            <a:br>
              <a:rPr lang="ru-RU" altLang="ru-RU" sz="32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altLang="ru-RU" sz="32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на </a:t>
            </a:r>
            <a:r>
              <a:rPr lang="ru-RU" altLang="ru-RU" sz="32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2016/2017 </a:t>
            </a:r>
            <a:r>
              <a:rPr lang="ru-RU" altLang="ru-RU" sz="32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учебный </a:t>
            </a:r>
            <a:r>
              <a:rPr lang="ru-RU" altLang="ru-RU" sz="32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1253" y="2274838"/>
            <a:ext cx="7949219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Разъяснить 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основании</a:t>
            </a:r>
          </a:p>
          <a:p>
            <a:pPr algn="just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Ст. 20,  273-ФЗ</a:t>
            </a:r>
            <a:endParaRPr lang="ru-RU" alt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приказе 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Российской Федерации от 23 июля 2013 года № 611 «Об утверждении порядка формирования и функционирования инновационной инфраструктуры в системе образования</a:t>
            </a: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alt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99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1688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8" y="138112"/>
            <a:ext cx="83215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5 задача </a:t>
            </a:r>
            <a:r>
              <a:rPr lang="ru-RU" altLang="ru-RU" sz="40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по аттестации </a:t>
            </a:r>
            <a:br>
              <a:rPr lang="ru-RU" altLang="ru-RU" sz="40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altLang="ru-RU" sz="40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на </a:t>
            </a:r>
            <a:r>
              <a:rPr lang="ru-RU" altLang="ru-RU" sz="40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2016/2017 </a:t>
            </a:r>
            <a:r>
              <a:rPr lang="ru-RU" altLang="ru-RU" sz="4000" b="1" dirty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учебный </a:t>
            </a:r>
            <a:r>
              <a:rPr lang="ru-RU" altLang="ru-RU" sz="4000" b="1" dirty="0" smtClean="0">
                <a:solidFill>
                  <a:srgbClr val="09025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274838"/>
            <a:ext cx="8424935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b="1" u="sng" dirty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Исходя из вышеизложенных задач:</a:t>
            </a:r>
          </a:p>
          <a:p>
            <a:pPr algn="just">
              <a:lnSpc>
                <a:spcPct val="80000"/>
              </a:lnSpc>
              <a:buClr>
                <a:srgbClr val="E6B91E"/>
              </a:buClr>
            </a:pPr>
            <a:r>
              <a:rPr lang="ru-RU" alt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кураторам по аттестации, экспертам при проверки заявлений на </a:t>
            </a:r>
            <a:r>
              <a:rPr lang="ru-RU" altLang="ru-RU" sz="3200" b="1" dirty="0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высшую</a:t>
            </a:r>
            <a:r>
              <a:rPr lang="ru-RU" alt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квалификационную категорию обратить внимание на </a:t>
            </a:r>
            <a:r>
              <a:rPr lang="ru-RU" alt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вовлечение педагогов в  </a:t>
            </a:r>
            <a:r>
              <a:rPr lang="ru-RU" alt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altLang="ru-RU" sz="3200" b="1" dirty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региональных инновационных площадок</a:t>
            </a:r>
            <a:r>
              <a:rPr lang="ru-RU" alt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заявленных в Экспертный Совет по инновационной работе в системе образования, созданный при Министерстве </a:t>
            </a:r>
          </a:p>
        </p:txBody>
      </p:sp>
    </p:spTree>
    <p:extLst>
      <p:ext uri="{BB962C8B-B14F-4D97-AF65-F5344CB8AC3E}">
        <p14:creationId xmlns:p14="http://schemas.microsoft.com/office/powerpoint/2010/main" val="44240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8" y="138112"/>
            <a:ext cx="83215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2600" b="1" dirty="0" smtClean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  <a:p>
            <a:pPr algn="ctr"/>
            <a:endParaRPr lang="ru-RU" altLang="ru-RU" sz="26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Перечень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региональных инновационных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площадок</a:t>
            </a:r>
            <a:endParaRPr lang="ru-RU" altLang="ru-RU" sz="26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 (Приволжский) федеральный университет (2 института);</a:t>
            </a:r>
          </a:p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 РТ;</a:t>
            </a:r>
          </a:p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Набережночелнинский 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социально-педагогических технологий и ресурсов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</a:t>
            </a:r>
          </a:p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внешкольной работы;</a:t>
            </a:r>
          </a:p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Казанский, Арский, Мензелинский, Набережночелнинский педагогические колледжи</a:t>
            </a:r>
          </a:p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колледж сервиса</a:t>
            </a: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71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14631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71539" y="138112"/>
            <a:ext cx="78929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2600" b="1" dirty="0" smtClean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  <a:p>
            <a:pPr algn="ctr"/>
            <a:endParaRPr lang="ru-RU" altLang="ru-RU" sz="26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Подтверждающий перечень документов от РИП</a:t>
            </a:r>
            <a:endParaRPr lang="ru-RU" altLang="ru-RU" sz="26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1253" y="1567289"/>
            <a:ext cx="814393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002060"/>
              </a:buClr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Рецензия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отзыв организации на инновационную разработку, титульный лист публикации, или  документ, удостоверяющий участие аттестуемого работника в республиканском или федеральном методическом конкурсе, проведенном в зарегистрированном РИП в течение  2015-2016 </a:t>
            </a:r>
            <a:r>
              <a:rPr 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у.г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..)</a:t>
            </a:r>
          </a:p>
          <a:p>
            <a:pPr algn="just">
              <a:buClr>
                <a:srgbClr val="002060"/>
              </a:buClr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более одного подтверждающего 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</a:p>
          <a:p>
            <a:pPr algn="just">
              <a:buClr>
                <a:srgbClr val="002060"/>
              </a:buClr>
            </a:pP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л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97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823993"/>
              </p:ext>
            </p:extLst>
          </p:nvPr>
        </p:nvGraphicFramePr>
        <p:xfrm>
          <a:off x="467545" y="548680"/>
          <a:ext cx="8496944" cy="6899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944"/>
              </a:tblGrid>
              <a:tr h="599023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endParaRPr lang="ru-RU" altLang="ru-RU" sz="28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1.Продолжить работу 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над повышением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образовательного ценза 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педагогов района, особенно у учителей –предметников.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2.Активизировать работу по обобщению педагогического опыта работников образовательных организаций.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Контролировать разработку и утверждение у каждого педагога, имеющего квалификационную категорию,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индивидуальный план работы 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altLang="ru-RU" sz="24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межаттестационный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период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повышению профессионального уровня, 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размещение этих планов на личных сайтах</a:t>
                      </a:r>
                      <a:r>
                        <a:rPr lang="ru-RU" altLang="ru-RU" sz="2400" b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4.Необходимо вовлечь педагогов, имеющих и</a:t>
                      </a:r>
                      <a:r>
                        <a:rPr lang="ru-RU" altLang="ru-RU" sz="2400" b="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претендующих на высшую квалификационную категорию в работу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региональной инновационной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площадки (РИП) </a:t>
                      </a:r>
                      <a:r>
                        <a:rPr lang="ru-RU" altLang="ru-RU" sz="24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или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altLang="ru-RU" sz="24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ФИП.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2400" b="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32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US" altLang="ru-RU" sz="1800" b="1" u="sng" dirty="0" smtClean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45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514168"/>
              </p:ext>
            </p:extLst>
          </p:nvPr>
        </p:nvGraphicFramePr>
        <p:xfrm>
          <a:off x="571472" y="724244"/>
          <a:ext cx="8345113" cy="5859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5113"/>
              </a:tblGrid>
              <a:tr h="470828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8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 направления заявлений</a:t>
                      </a:r>
                      <a:r>
                        <a:rPr lang="ru-RU" altLang="ru-RU" sz="28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1 октября подаем заявления на регистрацию в отдел образования и заливаем в системе.</a:t>
                      </a:r>
                      <a:endParaRPr lang="ru-RU" altLang="ru-RU" sz="2800" b="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24 до 28 октября  - анализ заявлений в Министерстве, </a:t>
                      </a:r>
                      <a:endParaRPr lang="en-US" altLang="ru-RU" sz="2800" b="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28 октября  - 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издаётся приказ  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проведении 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аттестации в Системе,</a:t>
                      </a:r>
                      <a:r>
                        <a:rPr lang="ru-RU" altLang="ru-RU" sz="2800" b="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разделе «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нормативные 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документы»</a:t>
                      </a:r>
                      <a:r>
                        <a:rPr lang="en-US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altLang="ru-RU" sz="2800" b="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Если у работника стоит статус </a:t>
                      </a:r>
                      <a:r>
                        <a:rPr lang="ru-RU" altLang="ru-RU" sz="28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«Утверждено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», значит он 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прошел</a:t>
                      </a:r>
                      <a:r>
                        <a:rPr lang="ru-RU" altLang="ru-RU" sz="2800" b="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следующий этап </a:t>
                      </a:r>
                      <a:r>
                        <a:rPr lang="ru-RU" altLang="ru-RU" sz="2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аттестации.</a:t>
                      </a:r>
                      <a:endParaRPr lang="ru-RU" altLang="ru-RU" sz="2800" b="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800" b="1" dirty="0" smtClean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75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318361"/>
              </p:ext>
            </p:extLst>
          </p:nvPr>
        </p:nvGraphicFramePr>
        <p:xfrm>
          <a:off x="755575" y="-315416"/>
          <a:ext cx="8161008" cy="7750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1008"/>
              </a:tblGrid>
              <a:tr h="775029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 проведения экспертизы в Системе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FF5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1 по 30 ноября 2016 года 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000" b="1" dirty="0" smtClean="0">
                        <a:solidFill>
                          <a:srgbClr val="FF5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С 1 ноября направляем</a:t>
                      </a:r>
                      <a:r>
                        <a:rPr lang="ru-RU" altLang="ru-RU" sz="20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документы  на экспертизу</a:t>
                      </a:r>
                      <a:r>
                        <a:rPr lang="ru-RU" alt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Вернуть экспертам на доработку документы нельзя!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20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Примерный график заседания АК МО и Н РТ: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12 по 16 декабря  - на первую категорию на базе муниципальных районов</a:t>
                      </a: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ru-RU" altLang="ru-RU" sz="2000" b="1" dirty="0" smtClean="0">
                          <a:solidFill>
                            <a:srgbClr val="FF5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 по 23 декабря  – на высшую категорию в </a:t>
                      </a:r>
                      <a:r>
                        <a:rPr lang="ru-RU" altLang="ru-RU" sz="20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МОи</a:t>
                      </a: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 РТ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Мониторинг по итогам аттестации за календарный год, с учетом декабрьского приказа об итогах аттестации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000" b="1" dirty="0" smtClean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С 23 по 31 декабря  2016 года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0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2000" b="1" dirty="0" smtClean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43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38" y="214290"/>
            <a:ext cx="7072362" cy="1143000"/>
          </a:xfrm>
        </p:spPr>
        <p:txBody>
          <a:bodyPr>
            <a:normAutofit fontScale="90000"/>
          </a:bodyPr>
          <a:lstStyle/>
          <a:p>
            <a:r>
              <a:rPr lang="ru-RU" altLang="ru-RU" sz="26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План-график педагогической аттестации </a:t>
            </a:r>
            <a:br>
              <a:rPr lang="ru-RU" altLang="ru-RU" sz="26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на 2016/2017 учебный год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42661744"/>
              </p:ext>
            </p:extLst>
          </p:nvPr>
        </p:nvGraphicFramePr>
        <p:xfrm>
          <a:off x="0" y="1928802"/>
          <a:ext cx="4248472" cy="4053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040188"/>
              </p:ext>
            </p:extLst>
          </p:nvPr>
        </p:nvGraphicFramePr>
        <p:xfrm>
          <a:off x="4214810" y="1857364"/>
          <a:ext cx="4605092" cy="371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2247638"/>
              </a:tblGrid>
              <a:tr h="71438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Периоды проведения аттестации</a:t>
                      </a:r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kern="1200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</a:tr>
              <a:tr h="432444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2016 год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2017 год</a:t>
                      </a:r>
                    </a:p>
                  </a:txBody>
                  <a:tcPr marT="60960" marB="60960"/>
                </a:tc>
              </a:tr>
              <a:tr h="730582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октябрь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январь</a:t>
                      </a:r>
                    </a:p>
                  </a:txBody>
                  <a:tcPr marT="60960" marB="60960"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февраль</a:t>
                      </a:r>
                    </a:p>
                  </a:txBody>
                  <a:tcPr marT="60960" marB="60960"/>
                </a:tc>
              </a:tr>
              <a:tr h="7143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декабрь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март</a:t>
                      </a:r>
                    </a:p>
                    <a:p>
                      <a:pPr marL="0" algn="ctr" defTabSz="914400" rtl="0" eaLnBrk="1" latinLnBrk="0" hangingPunct="1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71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493569"/>
              </p:ext>
            </p:extLst>
          </p:nvPr>
        </p:nvGraphicFramePr>
        <p:xfrm>
          <a:off x="571472" y="572995"/>
          <a:ext cx="8345113" cy="4944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5113"/>
              </a:tblGrid>
              <a:tr h="39604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Мониторинг по итогам аттестации 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2 раза в учебный год: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3200" b="1" dirty="0" smtClean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-   в 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декабре 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2016 г.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- в 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апреле 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2017 </a:t>
                      </a:r>
                      <a:r>
                        <a:rPr lang="ru-RU" altLang="ru-RU" sz="3200" b="1" dirty="0" err="1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г.за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весь </a:t>
                      </a: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учебный год, с учетом мартовского приказа по итогам  аттестации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FF5050"/>
                          </a:solidFill>
                          <a:latin typeface="Arial Black" pitchFamily="34" charset="0"/>
                        </a:rPr>
                        <a:t>С 1 по 30 апреля 2016 года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68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077657"/>
              </p:ext>
            </p:extLst>
          </p:nvPr>
        </p:nvGraphicFramePr>
        <p:xfrm>
          <a:off x="619375" y="1356717"/>
          <a:ext cx="8345113" cy="441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5113"/>
              </a:tblGrid>
              <a:tr h="413222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</a:t>
                      </a:r>
                      <a:r>
                        <a:rPr lang="ru-RU" altLang="ru-RU" sz="2800" b="1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Мониторинг по итогам аттестации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Внимание!!!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В отчетах не должно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altLang="ru-RU" sz="32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быть второй категории,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altLang="ru-RU" sz="32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категории у руководящих работников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altLang="ru-RU" sz="3200" b="1" dirty="0" smtClean="0">
                          <a:solidFill>
                            <a:srgbClr val="C00000"/>
                          </a:solidFill>
                          <a:latin typeface="Arial Black" pitchFamily="34" charset="0"/>
                        </a:rPr>
                        <a:t>Цифры должны биться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8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1100" dirty="0"/>
          </a:p>
          <a:p>
            <a:endParaRPr lang="ru-RU" sz="1100" dirty="0" smtClean="0"/>
          </a:p>
          <a:p>
            <a:r>
              <a:rPr lang="ru-RU" sz="1100" dirty="0" smtClean="0"/>
              <a:t>МКУ </a:t>
            </a:r>
            <a:r>
              <a:rPr lang="ru-RU" sz="1100" dirty="0" smtClean="0"/>
              <a:t>«Отдел образования </a:t>
            </a:r>
            <a:r>
              <a:rPr lang="ru-RU" sz="1100" dirty="0" smtClean="0"/>
              <a:t>Алексеевского</a:t>
            </a:r>
          </a:p>
          <a:p>
            <a:r>
              <a:rPr lang="ru-RU" sz="1100" dirty="0" smtClean="0"/>
              <a:t> муниципального района </a:t>
            </a:r>
            <a:r>
              <a:rPr lang="ru-RU" sz="1100" dirty="0"/>
              <a:t>Р</a:t>
            </a:r>
            <a:r>
              <a:rPr lang="ru-RU" sz="1100" dirty="0" smtClean="0"/>
              <a:t>еспублики Татарстан»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75997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20556</TotalTime>
  <Words>2299</Words>
  <Application>Microsoft Office PowerPoint</Application>
  <PresentationFormat>Экран (4:3)</PresentationFormat>
  <Paragraphs>638</Paragraphs>
  <Slides>39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Открытая</vt:lpstr>
      <vt:lpstr>Презентация PowerPoint</vt:lpstr>
      <vt:lpstr>Нормативный документ  МО и Н РТ,  определяющий задачи по аттестации  на 2016/2017 учебный год </vt:lpstr>
      <vt:lpstr>Нормативный документ  МО и Н РТ,  определяющий задачи по аттестации  на 2016/2017 учебный год </vt:lpstr>
      <vt:lpstr>Основополагающие  документы для проведения аттестации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Стимулирование профессионального роста учителей</vt:lpstr>
      <vt:lpstr>Презентация PowerPoint</vt:lpstr>
      <vt:lpstr>Презентация PowerPoint</vt:lpstr>
      <vt:lpstr>Наличие высшей  квалификационной категории в МБДОУ</vt:lpstr>
      <vt:lpstr>Презентация PowerPoint</vt:lpstr>
      <vt:lpstr>Результаты диагностического тестирования учителей -2015</vt:lpstr>
      <vt:lpstr>Результаты регионального этапа   Всероссийских предметных олимпиад </vt:lpstr>
      <vt:lpstr>Нормативный документ  МО и Н РТ,  определяюй задачи по аттестации  на 2016/2017 учебный год </vt:lpstr>
      <vt:lpstr>По результатам анализа аттестации за 2015-2016 уч.год необходимо усилить работу в следующих направлениях:</vt:lpstr>
      <vt:lpstr>Презентация PowerPoint</vt:lpstr>
      <vt:lpstr>КОМПЬЮТЕРНОЕ ТЕСТИРОВАНИЕ НА ПОРТАЛЕ edu.tatar.ru </vt:lpstr>
      <vt:lpstr>Выездное тестирование педагогов будет проводится в offline режиме</vt:lpstr>
      <vt:lpstr>           Каждому педагогу  разъяснить интерфейс  педагога</vt:lpstr>
      <vt:lpstr>Этапы прохождения заявления аттестуемого </vt:lpstr>
      <vt:lpstr>                                                                                             Провести обучение с экспертами, для  качественного проведения экспертной оценки профессиональной деятельности, с учетом соблюдения  антикоррупционных требований   </vt:lpstr>
      <vt:lpstr>Необходимо отслеживать документы   на каждом этапе аттестации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План-график педагогической аттестации  на 2016/2017 учебный год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CHip</cp:lastModifiedBy>
  <cp:revision>1032</cp:revision>
  <cp:lastPrinted>2016-09-21T11:47:31Z</cp:lastPrinted>
  <dcterms:created xsi:type="dcterms:W3CDTF">2013-02-06T07:02:31Z</dcterms:created>
  <dcterms:modified xsi:type="dcterms:W3CDTF">2016-10-06T01:07:09Z</dcterms:modified>
</cp:coreProperties>
</file>